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105"/>
  </p:notesMasterIdLst>
  <p:handoutMasterIdLst>
    <p:handoutMasterId r:id="rId106"/>
  </p:handoutMasterIdLst>
  <p:sldIdLst>
    <p:sldId id="1477" r:id="rId2"/>
    <p:sldId id="1534" r:id="rId3"/>
    <p:sldId id="1532" r:id="rId4"/>
    <p:sldId id="1535" r:id="rId5"/>
    <p:sldId id="1429" r:id="rId6"/>
    <p:sldId id="1548" r:id="rId7"/>
    <p:sldId id="1527" r:id="rId8"/>
    <p:sldId id="1519" r:id="rId9"/>
    <p:sldId id="1520" r:id="rId10"/>
    <p:sldId id="1559" r:id="rId11"/>
    <p:sldId id="1462" r:id="rId12"/>
    <p:sldId id="1463" r:id="rId13"/>
    <p:sldId id="1470" r:id="rId14"/>
    <p:sldId id="1478" r:id="rId15"/>
    <p:sldId id="1481" r:id="rId16"/>
    <p:sldId id="1549" r:id="rId17"/>
    <p:sldId id="1550" r:id="rId18"/>
    <p:sldId id="1495" r:id="rId19"/>
    <p:sldId id="1464" r:id="rId20"/>
    <p:sldId id="1466" r:id="rId21"/>
    <p:sldId id="1430" r:id="rId22"/>
    <p:sldId id="1474" r:id="rId23"/>
    <p:sldId id="1476" r:id="rId24"/>
    <p:sldId id="1451" r:id="rId25"/>
    <p:sldId id="1469" r:id="rId26"/>
    <p:sldId id="1452" r:id="rId27"/>
    <p:sldId id="1472" r:id="rId28"/>
    <p:sldId id="1453" r:id="rId29"/>
    <p:sldId id="1468" r:id="rId30"/>
    <p:sldId id="1537" r:id="rId31"/>
    <p:sldId id="1521" r:id="rId32"/>
    <p:sldId id="1475" r:id="rId33"/>
    <p:sldId id="1512" r:id="rId34"/>
    <p:sldId id="1473" r:id="rId35"/>
    <p:sldId id="1536" r:id="rId36"/>
    <p:sldId id="1454" r:id="rId37"/>
    <p:sldId id="1471" r:id="rId38"/>
    <p:sldId id="1467" r:id="rId39"/>
    <p:sldId id="1455" r:id="rId40"/>
    <p:sldId id="1458" r:id="rId41"/>
    <p:sldId id="1456" r:id="rId42"/>
    <p:sldId id="1457" r:id="rId43"/>
    <p:sldId id="1498" r:id="rId44"/>
    <p:sldId id="1552" r:id="rId45"/>
    <p:sldId id="1553" r:id="rId46"/>
    <p:sldId id="1554" r:id="rId47"/>
    <p:sldId id="1555" r:id="rId48"/>
    <p:sldId id="1556" r:id="rId49"/>
    <p:sldId id="1557" r:id="rId50"/>
    <p:sldId id="1551" r:id="rId51"/>
    <p:sldId id="1503" r:id="rId52"/>
    <p:sldId id="1499" r:id="rId53"/>
    <p:sldId id="1501" r:id="rId54"/>
    <p:sldId id="1507" r:id="rId55"/>
    <p:sldId id="1547" r:id="rId56"/>
    <p:sldId id="1506" r:id="rId57"/>
    <p:sldId id="1546" r:id="rId58"/>
    <p:sldId id="1538" r:id="rId59"/>
    <p:sldId id="1502" r:id="rId60"/>
    <p:sldId id="1505" r:id="rId61"/>
    <p:sldId id="1496" r:id="rId62"/>
    <p:sldId id="1497" r:id="rId63"/>
    <p:sldId id="1500" r:id="rId64"/>
    <p:sldId id="1531" r:id="rId65"/>
    <p:sldId id="1528" r:id="rId66"/>
    <p:sldId id="1509" r:id="rId67"/>
    <p:sldId id="1510" r:id="rId68"/>
    <p:sldId id="1533" r:id="rId69"/>
    <p:sldId id="1539" r:id="rId70"/>
    <p:sldId id="1487" r:id="rId71"/>
    <p:sldId id="1511" r:id="rId72"/>
    <p:sldId id="1488" r:id="rId73"/>
    <p:sldId id="1513" r:id="rId74"/>
    <p:sldId id="1515" r:id="rId75"/>
    <p:sldId id="1516" r:id="rId76"/>
    <p:sldId id="1517" r:id="rId77"/>
    <p:sldId id="1518" r:id="rId78"/>
    <p:sldId id="1479" r:id="rId79"/>
    <p:sldId id="1482" r:id="rId80"/>
    <p:sldId id="1483" r:id="rId81"/>
    <p:sldId id="1480" r:id="rId82"/>
    <p:sldId id="1484" r:id="rId83"/>
    <p:sldId id="1485" r:id="rId84"/>
    <p:sldId id="1486" r:id="rId85"/>
    <p:sldId id="1540" r:id="rId86"/>
    <p:sldId id="1489" r:id="rId87"/>
    <p:sldId id="1490" r:id="rId88"/>
    <p:sldId id="1541" r:id="rId89"/>
    <p:sldId id="1523" r:id="rId90"/>
    <p:sldId id="1524" r:id="rId91"/>
    <p:sldId id="1525" r:id="rId92"/>
    <p:sldId id="1526" r:id="rId93"/>
    <p:sldId id="1542" r:id="rId94"/>
    <p:sldId id="1491" r:id="rId95"/>
    <p:sldId id="1492" r:id="rId96"/>
    <p:sldId id="1493" r:id="rId97"/>
    <p:sldId id="1460" r:id="rId98"/>
    <p:sldId id="1459" r:id="rId99"/>
    <p:sldId id="1545" r:id="rId100"/>
    <p:sldId id="1461" r:id="rId101"/>
    <p:sldId id="1543" r:id="rId102"/>
    <p:sldId id="1544" r:id="rId103"/>
    <p:sldId id="1558" r:id="rId104"/>
  </p:sldIdLst>
  <p:sldSz cx="9144000" cy="6858000" type="screen4x3"/>
  <p:notesSz cx="7010400" cy="9296400"/>
  <p:defaultTextStyle>
    <a:defPPr>
      <a:defRPr lang="en-US"/>
    </a:defPPr>
    <a:lvl1pPr algn="l" rtl="0" eaLnBrk="0" fontAlgn="base" hangingPunct="0">
      <a:spcBef>
        <a:spcPct val="0"/>
      </a:spcBef>
      <a:spcAft>
        <a:spcPct val="0"/>
      </a:spcAft>
      <a:defRPr sz="1000" kern="1200">
        <a:solidFill>
          <a:srgbClr val="FFFFFF"/>
        </a:solidFill>
        <a:latin typeface="Albertus (W1)" pitchFamily="34" charset="0"/>
        <a:ea typeface="+mn-ea"/>
        <a:cs typeface="+mn-cs"/>
      </a:defRPr>
    </a:lvl1pPr>
    <a:lvl2pPr marL="457200" algn="l" rtl="0" eaLnBrk="0" fontAlgn="base" hangingPunct="0">
      <a:spcBef>
        <a:spcPct val="0"/>
      </a:spcBef>
      <a:spcAft>
        <a:spcPct val="0"/>
      </a:spcAft>
      <a:defRPr sz="1000" kern="1200">
        <a:solidFill>
          <a:srgbClr val="FFFFFF"/>
        </a:solidFill>
        <a:latin typeface="Albertus (W1)" pitchFamily="34" charset="0"/>
        <a:ea typeface="+mn-ea"/>
        <a:cs typeface="+mn-cs"/>
      </a:defRPr>
    </a:lvl2pPr>
    <a:lvl3pPr marL="914400" algn="l" rtl="0" eaLnBrk="0" fontAlgn="base" hangingPunct="0">
      <a:spcBef>
        <a:spcPct val="0"/>
      </a:spcBef>
      <a:spcAft>
        <a:spcPct val="0"/>
      </a:spcAft>
      <a:defRPr sz="1000" kern="1200">
        <a:solidFill>
          <a:srgbClr val="FFFFFF"/>
        </a:solidFill>
        <a:latin typeface="Albertus (W1)" pitchFamily="34" charset="0"/>
        <a:ea typeface="+mn-ea"/>
        <a:cs typeface="+mn-cs"/>
      </a:defRPr>
    </a:lvl3pPr>
    <a:lvl4pPr marL="1371600" algn="l" rtl="0" eaLnBrk="0" fontAlgn="base" hangingPunct="0">
      <a:spcBef>
        <a:spcPct val="0"/>
      </a:spcBef>
      <a:spcAft>
        <a:spcPct val="0"/>
      </a:spcAft>
      <a:defRPr sz="1000" kern="1200">
        <a:solidFill>
          <a:srgbClr val="FFFFFF"/>
        </a:solidFill>
        <a:latin typeface="Albertus (W1)" pitchFamily="34" charset="0"/>
        <a:ea typeface="+mn-ea"/>
        <a:cs typeface="+mn-cs"/>
      </a:defRPr>
    </a:lvl4pPr>
    <a:lvl5pPr marL="1828800" algn="l" rtl="0" eaLnBrk="0" fontAlgn="base" hangingPunct="0">
      <a:spcBef>
        <a:spcPct val="0"/>
      </a:spcBef>
      <a:spcAft>
        <a:spcPct val="0"/>
      </a:spcAft>
      <a:defRPr sz="1000" kern="1200">
        <a:solidFill>
          <a:srgbClr val="FFFFFF"/>
        </a:solidFill>
        <a:latin typeface="Albertus (W1)" pitchFamily="34" charset="0"/>
        <a:ea typeface="+mn-ea"/>
        <a:cs typeface="+mn-cs"/>
      </a:defRPr>
    </a:lvl5pPr>
    <a:lvl6pPr marL="2286000" algn="l" defTabSz="914400" rtl="0" eaLnBrk="1" latinLnBrk="0" hangingPunct="1">
      <a:defRPr sz="1000" kern="1200">
        <a:solidFill>
          <a:srgbClr val="FFFFFF"/>
        </a:solidFill>
        <a:latin typeface="Albertus (W1)" pitchFamily="34" charset="0"/>
        <a:ea typeface="+mn-ea"/>
        <a:cs typeface="+mn-cs"/>
      </a:defRPr>
    </a:lvl6pPr>
    <a:lvl7pPr marL="2743200" algn="l" defTabSz="914400" rtl="0" eaLnBrk="1" latinLnBrk="0" hangingPunct="1">
      <a:defRPr sz="1000" kern="1200">
        <a:solidFill>
          <a:srgbClr val="FFFFFF"/>
        </a:solidFill>
        <a:latin typeface="Albertus (W1)" pitchFamily="34" charset="0"/>
        <a:ea typeface="+mn-ea"/>
        <a:cs typeface="+mn-cs"/>
      </a:defRPr>
    </a:lvl7pPr>
    <a:lvl8pPr marL="3200400" algn="l" defTabSz="914400" rtl="0" eaLnBrk="1" latinLnBrk="0" hangingPunct="1">
      <a:defRPr sz="1000" kern="1200">
        <a:solidFill>
          <a:srgbClr val="FFFFFF"/>
        </a:solidFill>
        <a:latin typeface="Albertus (W1)" pitchFamily="34" charset="0"/>
        <a:ea typeface="+mn-ea"/>
        <a:cs typeface="+mn-cs"/>
      </a:defRPr>
    </a:lvl8pPr>
    <a:lvl9pPr marL="3657600" algn="l" defTabSz="914400" rtl="0" eaLnBrk="1" latinLnBrk="0" hangingPunct="1">
      <a:defRPr sz="1000" kern="1200">
        <a:solidFill>
          <a:srgbClr val="FFFFFF"/>
        </a:solidFill>
        <a:latin typeface="Albertus (W1)" pitchFamily="34" charset="0"/>
        <a:ea typeface="+mn-ea"/>
        <a:cs typeface="+mn-cs"/>
      </a:defRPr>
    </a:lvl9pPr>
  </p:defaultTextStyle>
  <p:extLst>
    <p:ext uri="{EFAFB233-063F-42B5-8137-9DF3F51BA10A}">
      <p15:sldGuideLst xmlns:p15="http://schemas.microsoft.com/office/powerpoint/2012/main">
        <p15:guide id="1" orient="horz" pos="1152">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s, John A." initials="DJA"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FF9900"/>
    <a:srgbClr val="CCECFF"/>
    <a:srgbClr val="FFFFCC"/>
    <a:srgbClr val="808080"/>
    <a:srgbClr val="FFFF99"/>
    <a:srgbClr val="FFCC00"/>
    <a:srgbClr val="0000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216" autoAdjust="0"/>
    <p:restoredTop sz="94599" autoAdjust="0"/>
  </p:normalViewPr>
  <p:slideViewPr>
    <p:cSldViewPr showGuides="1">
      <p:cViewPr varScale="1">
        <p:scale>
          <a:sx n="97" d="100"/>
          <a:sy n="97" d="100"/>
        </p:scale>
        <p:origin x="351" y="60"/>
      </p:cViewPr>
      <p:guideLst>
        <p:guide orient="horz" pos="1152"/>
        <p:guide pos="2880"/>
      </p:guideLst>
    </p:cSldViewPr>
  </p:slideViewPr>
  <p:outlineViewPr>
    <p:cViewPr>
      <p:scale>
        <a:sx n="33" d="100"/>
        <a:sy n="33" d="100"/>
      </p:scale>
      <p:origin x="114" y="0"/>
    </p:cViewPr>
  </p:outlineViewPr>
  <p:notesTextViewPr>
    <p:cViewPr>
      <p:scale>
        <a:sx n="100" d="100"/>
        <a:sy n="100" d="100"/>
      </p:scale>
      <p:origin x="0" y="0"/>
    </p:cViewPr>
  </p:notesTextViewPr>
  <p:sorterViewPr>
    <p:cViewPr>
      <p:scale>
        <a:sx n="100" d="100"/>
        <a:sy n="100" d="100"/>
      </p:scale>
      <p:origin x="0" y="1024"/>
    </p:cViewPr>
  </p:sorterViewPr>
  <p:notesViewPr>
    <p:cSldViewPr showGuides="1">
      <p:cViewPr varScale="1">
        <p:scale>
          <a:sx n="56" d="100"/>
          <a:sy n="56" d="100"/>
        </p:scale>
        <p:origin x="-148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commentAuthors" Target="commentAuthor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3036888" cy="465138"/>
          </a:xfrm>
          <a:prstGeom prst="rect">
            <a:avLst/>
          </a:prstGeom>
          <a:noFill/>
          <a:ln w="9525">
            <a:noFill/>
            <a:miter lim="800000"/>
            <a:headEnd/>
            <a:tailEnd/>
          </a:ln>
        </p:spPr>
        <p:txBody>
          <a:bodyPr vert="horz" wrap="square" lIns="93564" tIns="46782" rIns="93564" bIns="46782" numCol="1" anchor="t" anchorCtr="0" compatLnSpc="1">
            <a:prstTxWarp prst="textNoShape">
              <a:avLst/>
            </a:prstTxWarp>
          </a:bodyPr>
          <a:lstStyle>
            <a:lvl1pPr defTabSz="935038" eaLnBrk="1" hangingPunct="1">
              <a:defRPr sz="1200" b="0">
                <a:solidFill>
                  <a:schemeClr val="tx1"/>
                </a:solidFill>
                <a:latin typeface="Arial" charset="0"/>
              </a:defRPr>
            </a:lvl1pPr>
          </a:lstStyle>
          <a:p>
            <a:pPr>
              <a:defRPr/>
            </a:pPr>
            <a:endParaRPr lang="en-US" dirty="0"/>
          </a:p>
        </p:txBody>
      </p:sp>
      <p:sp>
        <p:nvSpPr>
          <p:cNvPr id="88067" name="Rectangle 3"/>
          <p:cNvSpPr>
            <a:spLocks noGrp="1" noChangeArrowheads="1"/>
          </p:cNvSpPr>
          <p:nvPr>
            <p:ph type="dt" sz="quarter" idx="1"/>
          </p:nvPr>
        </p:nvSpPr>
        <p:spPr bwMode="auto">
          <a:xfrm>
            <a:off x="3971925" y="0"/>
            <a:ext cx="3036888" cy="465138"/>
          </a:xfrm>
          <a:prstGeom prst="rect">
            <a:avLst/>
          </a:prstGeom>
          <a:noFill/>
          <a:ln w="9525">
            <a:noFill/>
            <a:miter lim="800000"/>
            <a:headEnd/>
            <a:tailEnd/>
          </a:ln>
        </p:spPr>
        <p:txBody>
          <a:bodyPr vert="horz" wrap="square" lIns="93564" tIns="46782" rIns="93564" bIns="46782" numCol="1" anchor="t" anchorCtr="0" compatLnSpc="1">
            <a:prstTxWarp prst="textNoShape">
              <a:avLst/>
            </a:prstTxWarp>
          </a:bodyPr>
          <a:lstStyle>
            <a:lvl1pPr algn="r" defTabSz="935038" eaLnBrk="1" hangingPunct="1">
              <a:defRPr sz="1200" b="0">
                <a:solidFill>
                  <a:schemeClr val="tx1"/>
                </a:solidFill>
                <a:latin typeface="Arial" charset="0"/>
              </a:defRPr>
            </a:lvl1pPr>
          </a:lstStyle>
          <a:p>
            <a:pPr>
              <a:defRPr/>
            </a:pPr>
            <a:endParaRPr lang="en-US" dirty="0"/>
          </a:p>
        </p:txBody>
      </p:sp>
      <p:sp>
        <p:nvSpPr>
          <p:cNvPr id="88068" name="Rectangle 4"/>
          <p:cNvSpPr>
            <a:spLocks noGrp="1" noChangeArrowheads="1"/>
          </p:cNvSpPr>
          <p:nvPr>
            <p:ph type="ftr" sz="quarter" idx="2"/>
          </p:nvPr>
        </p:nvSpPr>
        <p:spPr bwMode="auto">
          <a:xfrm>
            <a:off x="0" y="8829675"/>
            <a:ext cx="3036888" cy="465138"/>
          </a:xfrm>
          <a:prstGeom prst="rect">
            <a:avLst/>
          </a:prstGeom>
          <a:noFill/>
          <a:ln w="9525">
            <a:noFill/>
            <a:miter lim="800000"/>
            <a:headEnd/>
            <a:tailEnd/>
          </a:ln>
        </p:spPr>
        <p:txBody>
          <a:bodyPr vert="horz" wrap="square" lIns="93564" tIns="46782" rIns="93564" bIns="46782" numCol="1" anchor="b" anchorCtr="0" compatLnSpc="1">
            <a:prstTxWarp prst="textNoShape">
              <a:avLst/>
            </a:prstTxWarp>
          </a:bodyPr>
          <a:lstStyle>
            <a:lvl1pPr defTabSz="935038" eaLnBrk="1" hangingPunct="1">
              <a:defRPr sz="1200" b="0">
                <a:solidFill>
                  <a:schemeClr val="tx1"/>
                </a:solidFill>
                <a:latin typeface="Arial" charset="0"/>
              </a:defRPr>
            </a:lvl1pPr>
          </a:lstStyle>
          <a:p>
            <a:pPr>
              <a:defRPr/>
            </a:pPr>
            <a:endParaRPr lang="en-US" dirty="0"/>
          </a:p>
        </p:txBody>
      </p:sp>
      <p:sp>
        <p:nvSpPr>
          <p:cNvPr id="88069" name="Rectangle 5"/>
          <p:cNvSpPr>
            <a:spLocks noGrp="1" noChangeArrowheads="1"/>
          </p:cNvSpPr>
          <p:nvPr>
            <p:ph type="sldNum" sz="quarter" idx="3"/>
          </p:nvPr>
        </p:nvSpPr>
        <p:spPr bwMode="auto">
          <a:xfrm>
            <a:off x="3971925" y="8829675"/>
            <a:ext cx="3036888" cy="465138"/>
          </a:xfrm>
          <a:prstGeom prst="rect">
            <a:avLst/>
          </a:prstGeom>
          <a:noFill/>
          <a:ln w="9525">
            <a:noFill/>
            <a:miter lim="800000"/>
            <a:headEnd/>
            <a:tailEnd/>
          </a:ln>
        </p:spPr>
        <p:txBody>
          <a:bodyPr vert="horz" wrap="square" lIns="93564" tIns="46782" rIns="93564" bIns="46782" numCol="1" anchor="b" anchorCtr="0" compatLnSpc="1">
            <a:prstTxWarp prst="textNoShape">
              <a:avLst/>
            </a:prstTxWarp>
          </a:bodyPr>
          <a:lstStyle>
            <a:lvl1pPr algn="r" defTabSz="935038" eaLnBrk="1" hangingPunct="1">
              <a:defRPr sz="1200" b="0">
                <a:solidFill>
                  <a:schemeClr val="tx1"/>
                </a:solidFill>
                <a:latin typeface="Arial" charset="0"/>
              </a:defRPr>
            </a:lvl1pPr>
          </a:lstStyle>
          <a:p>
            <a:pPr>
              <a:defRPr/>
            </a:pPr>
            <a:fld id="{2AB9770B-A17C-45A5-854F-22D127EE8DF0}" type="slidenum">
              <a:rPr lang="en-US"/>
              <a:pPr>
                <a:defRPr/>
              </a:pPr>
              <a:t>‹#›</a:t>
            </a:fld>
            <a:endParaRPr lang="en-US" dirty="0"/>
          </a:p>
        </p:txBody>
      </p:sp>
    </p:spTree>
    <p:extLst>
      <p:ext uri="{BB962C8B-B14F-4D97-AF65-F5344CB8AC3E}">
        <p14:creationId xmlns:p14="http://schemas.microsoft.com/office/powerpoint/2010/main" val="3349001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3036888" cy="465138"/>
          </a:xfrm>
          <a:prstGeom prst="rect">
            <a:avLst/>
          </a:prstGeom>
          <a:noFill/>
          <a:ln w="9525">
            <a:noFill/>
            <a:miter lim="800000"/>
            <a:headEnd/>
            <a:tailEnd/>
          </a:ln>
        </p:spPr>
        <p:txBody>
          <a:bodyPr vert="horz" wrap="square" lIns="93564" tIns="46782" rIns="93564" bIns="46782" numCol="1" anchor="t" anchorCtr="0" compatLnSpc="1">
            <a:prstTxWarp prst="textNoShape">
              <a:avLst/>
            </a:prstTxWarp>
          </a:bodyPr>
          <a:lstStyle>
            <a:lvl1pPr defTabSz="935038" eaLnBrk="1" hangingPunct="1">
              <a:defRPr sz="1200" b="0">
                <a:solidFill>
                  <a:schemeClr val="tx1"/>
                </a:solidFill>
                <a:latin typeface="Arial" charset="0"/>
              </a:defRPr>
            </a:lvl1pPr>
          </a:lstStyle>
          <a:p>
            <a:pPr>
              <a:defRPr/>
            </a:pPr>
            <a:endParaRPr lang="en-US" dirty="0"/>
          </a:p>
        </p:txBody>
      </p:sp>
      <p:sp>
        <p:nvSpPr>
          <p:cNvPr id="110595" name="Rectangle 3"/>
          <p:cNvSpPr>
            <a:spLocks noGrp="1" noChangeArrowheads="1"/>
          </p:cNvSpPr>
          <p:nvPr>
            <p:ph type="dt" idx="1"/>
          </p:nvPr>
        </p:nvSpPr>
        <p:spPr bwMode="auto">
          <a:xfrm>
            <a:off x="3971925" y="0"/>
            <a:ext cx="3036888" cy="465138"/>
          </a:xfrm>
          <a:prstGeom prst="rect">
            <a:avLst/>
          </a:prstGeom>
          <a:noFill/>
          <a:ln w="9525">
            <a:noFill/>
            <a:miter lim="800000"/>
            <a:headEnd/>
            <a:tailEnd/>
          </a:ln>
        </p:spPr>
        <p:txBody>
          <a:bodyPr vert="horz" wrap="square" lIns="93564" tIns="46782" rIns="93564" bIns="46782" numCol="1" anchor="t" anchorCtr="0" compatLnSpc="1">
            <a:prstTxWarp prst="textNoShape">
              <a:avLst/>
            </a:prstTxWarp>
          </a:bodyPr>
          <a:lstStyle>
            <a:lvl1pPr algn="r" defTabSz="935038" eaLnBrk="1" hangingPunct="1">
              <a:defRPr sz="1200" b="0">
                <a:solidFill>
                  <a:schemeClr val="tx1"/>
                </a:solidFill>
                <a:latin typeface="Arial" charset="0"/>
              </a:defRPr>
            </a:lvl1pPr>
          </a:lstStyle>
          <a:p>
            <a:pPr>
              <a:defRPr/>
            </a:pPr>
            <a:endParaRPr lang="en-US" dirty="0"/>
          </a:p>
        </p:txBody>
      </p:sp>
      <p:sp>
        <p:nvSpPr>
          <p:cNvPr id="56324" name="Rectangle 4"/>
          <p:cNvSpPr>
            <a:spLocks noGrp="1" noRot="1" noChangeAspect="1" noChangeArrowheads="1" noTextEdit="1"/>
          </p:cNvSpPr>
          <p:nvPr>
            <p:ph type="sldImg" idx="2"/>
          </p:nvPr>
        </p:nvSpPr>
        <p:spPr bwMode="auto">
          <a:xfrm>
            <a:off x="1182688" y="698500"/>
            <a:ext cx="4646612" cy="3484563"/>
          </a:xfrm>
          <a:prstGeom prst="rect">
            <a:avLst/>
          </a:prstGeom>
          <a:noFill/>
          <a:ln w="9525">
            <a:solidFill>
              <a:srgbClr val="000000"/>
            </a:solidFill>
            <a:miter lim="800000"/>
            <a:headEnd/>
            <a:tailEnd/>
          </a:ln>
        </p:spPr>
      </p:sp>
      <p:sp>
        <p:nvSpPr>
          <p:cNvPr id="110597" name="Rectangle 5"/>
          <p:cNvSpPr>
            <a:spLocks noGrp="1" noChangeArrowheads="1"/>
          </p:cNvSpPr>
          <p:nvPr>
            <p:ph type="body" sz="quarter" idx="3"/>
          </p:nvPr>
        </p:nvSpPr>
        <p:spPr bwMode="auto">
          <a:xfrm>
            <a:off x="700088" y="4414838"/>
            <a:ext cx="5610225" cy="4183062"/>
          </a:xfrm>
          <a:prstGeom prst="rect">
            <a:avLst/>
          </a:prstGeom>
          <a:noFill/>
          <a:ln w="9525">
            <a:noFill/>
            <a:miter lim="800000"/>
            <a:headEnd/>
            <a:tailEnd/>
          </a:ln>
        </p:spPr>
        <p:txBody>
          <a:bodyPr vert="horz" wrap="square" lIns="93564" tIns="46782" rIns="93564" bIns="4678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0598" name="Rectangle 6"/>
          <p:cNvSpPr>
            <a:spLocks noGrp="1" noChangeArrowheads="1"/>
          </p:cNvSpPr>
          <p:nvPr>
            <p:ph type="ftr" sz="quarter" idx="4"/>
          </p:nvPr>
        </p:nvSpPr>
        <p:spPr bwMode="auto">
          <a:xfrm>
            <a:off x="0" y="8829675"/>
            <a:ext cx="3036888" cy="465138"/>
          </a:xfrm>
          <a:prstGeom prst="rect">
            <a:avLst/>
          </a:prstGeom>
          <a:noFill/>
          <a:ln w="9525">
            <a:noFill/>
            <a:miter lim="800000"/>
            <a:headEnd/>
            <a:tailEnd/>
          </a:ln>
        </p:spPr>
        <p:txBody>
          <a:bodyPr vert="horz" wrap="square" lIns="93564" tIns="46782" rIns="93564" bIns="46782" numCol="1" anchor="b" anchorCtr="0" compatLnSpc="1">
            <a:prstTxWarp prst="textNoShape">
              <a:avLst/>
            </a:prstTxWarp>
          </a:bodyPr>
          <a:lstStyle>
            <a:lvl1pPr defTabSz="935038" eaLnBrk="1" hangingPunct="1">
              <a:defRPr sz="1200" b="0">
                <a:solidFill>
                  <a:schemeClr val="tx1"/>
                </a:solidFill>
                <a:latin typeface="Arial" charset="0"/>
              </a:defRPr>
            </a:lvl1pPr>
          </a:lstStyle>
          <a:p>
            <a:pPr>
              <a:defRPr/>
            </a:pPr>
            <a:endParaRPr lang="en-US" dirty="0"/>
          </a:p>
        </p:txBody>
      </p:sp>
      <p:sp>
        <p:nvSpPr>
          <p:cNvPr id="110599" name="Rectangle 7"/>
          <p:cNvSpPr>
            <a:spLocks noGrp="1" noChangeArrowheads="1"/>
          </p:cNvSpPr>
          <p:nvPr>
            <p:ph type="sldNum" sz="quarter" idx="5"/>
          </p:nvPr>
        </p:nvSpPr>
        <p:spPr bwMode="auto">
          <a:xfrm>
            <a:off x="3971925" y="8829675"/>
            <a:ext cx="3036888" cy="465138"/>
          </a:xfrm>
          <a:prstGeom prst="rect">
            <a:avLst/>
          </a:prstGeom>
          <a:noFill/>
          <a:ln w="9525">
            <a:noFill/>
            <a:miter lim="800000"/>
            <a:headEnd/>
            <a:tailEnd/>
          </a:ln>
        </p:spPr>
        <p:txBody>
          <a:bodyPr vert="horz" wrap="square" lIns="93564" tIns="46782" rIns="93564" bIns="46782" numCol="1" anchor="b" anchorCtr="0" compatLnSpc="1">
            <a:prstTxWarp prst="textNoShape">
              <a:avLst/>
            </a:prstTxWarp>
          </a:bodyPr>
          <a:lstStyle>
            <a:lvl1pPr algn="r" defTabSz="935038" eaLnBrk="1" hangingPunct="1">
              <a:defRPr sz="1200" b="0">
                <a:solidFill>
                  <a:schemeClr val="tx1"/>
                </a:solidFill>
                <a:latin typeface="Arial" charset="0"/>
              </a:defRPr>
            </a:lvl1pPr>
          </a:lstStyle>
          <a:p>
            <a:pPr>
              <a:defRPr/>
            </a:pPr>
            <a:fld id="{DECF39F8-9F68-4D63-99EA-021407CECE6A}" type="slidenum">
              <a:rPr lang="en-US"/>
              <a:pPr>
                <a:defRPr/>
              </a:pPr>
              <a:t>‹#›</a:t>
            </a:fld>
            <a:endParaRPr lang="en-US" dirty="0"/>
          </a:p>
        </p:txBody>
      </p:sp>
    </p:spTree>
    <p:extLst>
      <p:ext uri="{BB962C8B-B14F-4D97-AF65-F5344CB8AC3E}">
        <p14:creationId xmlns:p14="http://schemas.microsoft.com/office/powerpoint/2010/main" val="34802306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CF39F8-9F68-4D63-99EA-021407CECE6A}" type="slidenum">
              <a:rPr lang="en-US" smtClean="0"/>
              <a:pPr>
                <a:defRPr/>
              </a:pPr>
              <a:t>4</a:t>
            </a:fld>
            <a:endParaRPr lang="en-US" dirty="0"/>
          </a:p>
        </p:txBody>
      </p:sp>
    </p:spTree>
    <p:extLst>
      <p:ext uri="{BB962C8B-B14F-4D97-AF65-F5344CB8AC3E}">
        <p14:creationId xmlns:p14="http://schemas.microsoft.com/office/powerpoint/2010/main" val="3115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CF39F8-9F68-4D63-99EA-021407CECE6A}" type="slidenum">
              <a:rPr lang="en-US" smtClean="0"/>
              <a:pPr>
                <a:defRPr/>
              </a:pPr>
              <a:t>34</a:t>
            </a:fld>
            <a:endParaRPr lang="en-US" dirty="0"/>
          </a:p>
        </p:txBody>
      </p:sp>
    </p:spTree>
    <p:extLst>
      <p:ext uri="{BB962C8B-B14F-4D97-AF65-F5344CB8AC3E}">
        <p14:creationId xmlns:p14="http://schemas.microsoft.com/office/powerpoint/2010/main" val="1645711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CF39F8-9F68-4D63-99EA-021407CECE6A}" type="slidenum">
              <a:rPr lang="en-US" smtClean="0"/>
              <a:pPr>
                <a:defRPr/>
              </a:pPr>
              <a:t>79</a:t>
            </a:fld>
            <a:endParaRPr lang="en-US" dirty="0"/>
          </a:p>
        </p:txBody>
      </p:sp>
    </p:spTree>
    <p:extLst>
      <p:ext uri="{BB962C8B-B14F-4D97-AF65-F5344CB8AC3E}">
        <p14:creationId xmlns:p14="http://schemas.microsoft.com/office/powerpoint/2010/main" val="1840277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DMM model is $100 for individuals from CMMI Institute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DQC Focus </a:t>
            </a:r>
            <a:r>
              <a:rPr kumimoji="0" lang="mr-IN" sz="1200" b="0" i="0" u="none" strike="noStrike" kern="1200" cap="none" spc="0" normalizeH="0" baseline="0" noProof="0" dirty="0">
                <a:ln>
                  <a:noFill/>
                </a:ln>
                <a:solidFill>
                  <a:srgbClr val="000000"/>
                </a:solidFill>
                <a:effectLst/>
                <a:uLnTx/>
                <a:uFillTx/>
                <a:latin typeface="Arial" charset="0"/>
                <a:ea typeface="+mn-ea"/>
                <a:cs typeface="+mn-cs"/>
              </a:rPr>
              <a:t>–</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Data Governance and Platform &amp; Architecture</a:t>
            </a:r>
          </a:p>
        </p:txBody>
      </p:sp>
      <p:sp>
        <p:nvSpPr>
          <p:cNvPr id="4" name="Slide Number Placeholder 3"/>
          <p:cNvSpPr>
            <a:spLocks noGrp="1"/>
          </p:cNvSpPr>
          <p:nvPr>
            <p:ph type="sldNum" sz="quarter" idx="10"/>
          </p:nvPr>
        </p:nvSpPr>
        <p:spPr/>
        <p:txBody>
          <a:bodyPr/>
          <a:lstStyle/>
          <a:p>
            <a:pPr>
              <a:defRPr/>
            </a:pPr>
            <a:fld id="{DECF39F8-9F68-4D63-99EA-021407CECE6A}" type="slidenum">
              <a:rPr lang="en-US" smtClean="0"/>
              <a:pPr>
                <a:defRPr/>
              </a:pPr>
              <a:t>80</a:t>
            </a:fld>
            <a:endParaRPr lang="en-US" dirty="0"/>
          </a:p>
        </p:txBody>
      </p:sp>
    </p:spTree>
    <p:extLst>
      <p:ext uri="{BB962C8B-B14F-4D97-AF65-F5344CB8AC3E}">
        <p14:creationId xmlns:p14="http://schemas.microsoft.com/office/powerpoint/2010/main" val="251780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Jeffco added a Level</a:t>
            </a:r>
            <a:r>
              <a:rPr lang="en-US" baseline="0" dirty="0"/>
              <a:t> 0 defined at a high level as not yet meeting the DMM capability Level 1, but an awareness exists of the need to better manage data within our environment. We can think of Level 0 as being “foundational”. The beginnings of improving data management process capabilities are present.</a:t>
            </a:r>
          </a:p>
          <a:p>
            <a:r>
              <a:rPr lang="en-US" baseline="0" dirty="0"/>
              <a:t>There is a link to a capability levels matrix mapped against the current and desired Jeffco data management combinations (20), but requires permission.</a:t>
            </a:r>
            <a:endParaRPr lang="en-US" dirty="0"/>
          </a:p>
        </p:txBody>
      </p:sp>
      <p:sp>
        <p:nvSpPr>
          <p:cNvPr id="4" name="Slide Number Placeholder 3"/>
          <p:cNvSpPr>
            <a:spLocks noGrp="1"/>
          </p:cNvSpPr>
          <p:nvPr>
            <p:ph type="sldNum" sz="quarter" idx="10"/>
          </p:nvPr>
        </p:nvSpPr>
        <p:spPr/>
        <p:txBody>
          <a:bodyPr/>
          <a:lstStyle/>
          <a:p>
            <a:pPr>
              <a:defRPr/>
            </a:pPr>
            <a:fld id="{DECF39F8-9F68-4D63-99EA-021407CECE6A}" type="slidenum">
              <a:rPr lang="en-US" smtClean="0"/>
              <a:pPr>
                <a:defRPr/>
              </a:pPr>
              <a:t>83</a:t>
            </a:fld>
            <a:endParaRPr lang="en-US" dirty="0"/>
          </a:p>
        </p:txBody>
      </p:sp>
    </p:spTree>
    <p:extLst>
      <p:ext uri="{BB962C8B-B14F-4D97-AF65-F5344CB8AC3E}">
        <p14:creationId xmlns:p14="http://schemas.microsoft.com/office/powerpoint/2010/main" val="215835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tx1">
            <a:alpha val="64000"/>
          </a:schemeClr>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2130425"/>
            <a:ext cx="7772400" cy="1470025"/>
          </a:xfrm>
          <a:solidFill>
            <a:schemeClr val="tx1"/>
          </a:solidFill>
        </p:spPr>
        <p:txBody>
          <a:bodyPr/>
          <a:lstStyle>
            <a:lvl1pPr>
              <a:defRPr smtClean="0">
                <a:solidFill>
                  <a:srgbClr val="993300"/>
                </a:solidFill>
              </a:defRPr>
            </a:lvl1pPr>
          </a:lstStyle>
          <a:p>
            <a:r>
              <a:rPr lang="en-US" dirty="0"/>
              <a:t>Click to edit Master title style</a:t>
            </a:r>
          </a:p>
        </p:txBody>
      </p:sp>
      <p:sp>
        <p:nvSpPr>
          <p:cNvPr id="2051" name="Rectangle 3"/>
          <p:cNvSpPr>
            <a:spLocks noGrp="1" noChangeArrowheads="1"/>
          </p:cNvSpPr>
          <p:nvPr>
            <p:ph type="body" idx="1"/>
          </p:nvPr>
        </p:nvSpPr>
        <p:spPr>
          <a:xfrm>
            <a:off x="1371600" y="3886200"/>
            <a:ext cx="6400800" cy="1752600"/>
          </a:xfrm>
          <a:solidFill>
            <a:schemeClr val="tx1"/>
          </a:solidFill>
        </p:spPr>
        <p:txBody>
          <a:bodyPr/>
          <a:lstStyle>
            <a:lvl1pPr marL="0" indent="0" algn="ctr">
              <a:buFontTx/>
              <a:buNone/>
              <a:defRPr smtClean="0"/>
            </a:lvl1pPr>
          </a:lstStyle>
          <a:p>
            <a:r>
              <a:rPr lang="en-US" dirty="0"/>
              <a:t>Click to edit Master subtitle style</a:t>
            </a:r>
          </a:p>
        </p:txBody>
      </p:sp>
      <p:sp>
        <p:nvSpPr>
          <p:cNvPr id="5" name="Rectangle 5"/>
          <p:cNvSpPr>
            <a:spLocks noGrp="1" noChangeArrowheads="1"/>
          </p:cNvSpPr>
          <p:nvPr>
            <p:ph type="ftr" sz="quarter" idx="10"/>
          </p:nvPr>
        </p:nvSpPr>
        <p:spPr/>
        <p:txBody>
          <a:bodyPr/>
          <a:lstStyle>
            <a:lvl1pPr algn="ctr">
              <a:defRPr sz="1400" b="0"/>
            </a:lvl1pPr>
          </a:lstStyle>
          <a:p>
            <a:pPr>
              <a:defRPr/>
            </a:pP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bwMode="auto">
          <a:xfrm>
            <a:off x="0" y="0"/>
            <a:ext cx="2819400" cy="1066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TextBox 5"/>
          <p:cNvSpPr txBox="1"/>
          <p:nvPr userDrawn="1"/>
        </p:nvSpPr>
        <p:spPr>
          <a:xfrm>
            <a:off x="0" y="6535579"/>
            <a:ext cx="3733800" cy="246221"/>
          </a:xfrm>
          <a:prstGeom prst="rect">
            <a:avLst/>
          </a:prstGeom>
          <a:solidFill>
            <a:schemeClr val="tx1"/>
          </a:solidFill>
        </p:spPr>
        <p:txBody>
          <a:bodyPr wrap="square" rtlCol="0">
            <a:spAutoFit/>
          </a:bodyPr>
          <a:lstStyle/>
          <a:p>
            <a:r>
              <a:rPr lang="en-US" dirty="0">
                <a:solidFill>
                  <a:schemeClr val="accent1"/>
                </a:solidFill>
                <a:latin typeface="Calibri" pitchFamily="34" charset="0"/>
              </a:rPr>
              <a:t>©Center for Educational Leadership and Technology (CELT) 2017</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bwMode="auto">
          <a:xfrm>
            <a:off x="0" y="0"/>
            <a:ext cx="2819400" cy="1066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2" name="Title 1"/>
          <p:cNvSpPr>
            <a:spLocks noGrp="1"/>
          </p:cNvSpPr>
          <p:nvPr>
            <p:ph type="title"/>
          </p:nvPr>
        </p:nvSpPr>
        <p:spPr>
          <a:xfrm>
            <a:off x="533400" y="76200"/>
            <a:ext cx="8001000" cy="1143000"/>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TextBox 5"/>
          <p:cNvSpPr txBox="1"/>
          <p:nvPr userDrawn="1"/>
        </p:nvSpPr>
        <p:spPr>
          <a:xfrm>
            <a:off x="25400" y="6507163"/>
            <a:ext cx="3733800" cy="246221"/>
          </a:xfrm>
          <a:prstGeom prst="rect">
            <a:avLst/>
          </a:prstGeom>
          <a:solidFill>
            <a:schemeClr val="tx1"/>
          </a:solidFill>
        </p:spPr>
        <p:txBody>
          <a:bodyPr wrap="square" rtlCol="0">
            <a:spAutoFit/>
          </a:bodyPr>
          <a:lstStyle/>
          <a:p>
            <a:r>
              <a:rPr lang="en-US" dirty="0">
                <a:solidFill>
                  <a:schemeClr val="accent1"/>
                </a:solidFill>
                <a:latin typeface="Calibri" pitchFamily="34" charset="0"/>
              </a:rPr>
              <a:t>©Center for Educational Leadership and Technology (CELT) 2017</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bwMode="auto">
          <a:xfrm>
            <a:off x="0" y="0"/>
            <a:ext cx="2819400" cy="1066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TextBox 5"/>
          <p:cNvSpPr txBox="1"/>
          <p:nvPr userDrawn="1"/>
        </p:nvSpPr>
        <p:spPr>
          <a:xfrm>
            <a:off x="0" y="6535579"/>
            <a:ext cx="3733800" cy="246221"/>
          </a:xfrm>
          <a:prstGeom prst="rect">
            <a:avLst/>
          </a:prstGeom>
          <a:solidFill>
            <a:schemeClr val="tx1"/>
          </a:solidFill>
        </p:spPr>
        <p:txBody>
          <a:bodyPr wrap="square" rtlCol="0">
            <a:spAutoFit/>
          </a:bodyPr>
          <a:lstStyle/>
          <a:p>
            <a:r>
              <a:rPr lang="en-US" dirty="0">
                <a:solidFill>
                  <a:schemeClr val="accent1"/>
                </a:solidFill>
                <a:latin typeface="Calibri" pitchFamily="34" charset="0"/>
              </a:rPr>
              <a:t>©Center for Educational Leadership and Technology (CELT) 2017</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Rectangle 5"/>
          <p:cNvSpPr/>
          <p:nvPr userDrawn="1"/>
        </p:nvSpPr>
        <p:spPr bwMode="auto">
          <a:xfrm>
            <a:off x="0" y="0"/>
            <a:ext cx="2819400" cy="1066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2" name="Title 1"/>
          <p:cNvSpPr>
            <a:spLocks noGrp="1"/>
          </p:cNvSpPr>
          <p:nvPr>
            <p:ph type="title"/>
          </p:nvPr>
        </p:nvSpPr>
        <p:spPr>
          <a:xfrm>
            <a:off x="457200" y="76200"/>
            <a:ext cx="8229600" cy="1143000"/>
          </a:xfrm>
        </p:spPr>
        <p:txBody>
          <a:bodyPr/>
          <a:lstStyle>
            <a:lvl1pPr algn="ctr">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7" name="TextBox 6"/>
          <p:cNvSpPr txBox="1"/>
          <p:nvPr userDrawn="1"/>
        </p:nvSpPr>
        <p:spPr>
          <a:xfrm>
            <a:off x="0" y="6535579"/>
            <a:ext cx="3733800" cy="246221"/>
          </a:xfrm>
          <a:prstGeom prst="rect">
            <a:avLst/>
          </a:prstGeom>
          <a:solidFill>
            <a:schemeClr val="tx1"/>
          </a:solidFill>
        </p:spPr>
        <p:txBody>
          <a:bodyPr wrap="square" rtlCol="0">
            <a:spAutoFit/>
          </a:bodyPr>
          <a:lstStyle/>
          <a:p>
            <a:r>
              <a:rPr lang="en-US" dirty="0">
                <a:solidFill>
                  <a:schemeClr val="accent1"/>
                </a:solidFill>
                <a:latin typeface="Calibri" pitchFamily="34" charset="0"/>
              </a:rPr>
              <a:t>©Center for Educational Leadership and Technology (CELT) 2017</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Rectangle 3"/>
          <p:cNvSpPr/>
          <p:nvPr userDrawn="1"/>
        </p:nvSpPr>
        <p:spPr bwMode="auto">
          <a:xfrm>
            <a:off x="0" y="0"/>
            <a:ext cx="2819400" cy="1066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2" name="Title 1"/>
          <p:cNvSpPr>
            <a:spLocks noGrp="1"/>
          </p:cNvSpPr>
          <p:nvPr>
            <p:ph type="title"/>
          </p:nvPr>
        </p:nvSpPr>
        <p:spPr>
          <a:xfrm>
            <a:off x="609600" y="76200"/>
            <a:ext cx="8077200" cy="1143000"/>
          </a:xfrm>
        </p:spPr>
        <p:txBody>
          <a:bodyPr/>
          <a:lstStyle>
            <a:lvl1pPr algn="ctr">
              <a:defRPr/>
            </a:lvl1pPr>
          </a:lstStyle>
          <a:p>
            <a:r>
              <a:rPr lang="en-US" dirty="0"/>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TextBox 4"/>
          <p:cNvSpPr txBox="1"/>
          <p:nvPr userDrawn="1"/>
        </p:nvSpPr>
        <p:spPr>
          <a:xfrm>
            <a:off x="0" y="6535579"/>
            <a:ext cx="3733800" cy="246221"/>
          </a:xfrm>
          <a:prstGeom prst="rect">
            <a:avLst/>
          </a:prstGeom>
          <a:solidFill>
            <a:schemeClr val="tx1"/>
          </a:solidFill>
        </p:spPr>
        <p:txBody>
          <a:bodyPr wrap="square" rtlCol="0">
            <a:spAutoFit/>
          </a:bodyPr>
          <a:lstStyle/>
          <a:p>
            <a:r>
              <a:rPr lang="en-US" dirty="0">
                <a:solidFill>
                  <a:schemeClr val="accent1"/>
                </a:solidFill>
                <a:latin typeface="Calibri" pitchFamily="34" charset="0"/>
              </a:rPr>
              <a:t>©Center for Educational Leadership and Technology (CELT) 2017</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76200"/>
            <a:ext cx="8458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Rectangle 3"/>
          <p:cNvSpPr>
            <a:spLocks noGrp="1" noChangeArrowheads="1"/>
          </p:cNvSpPr>
          <p:nvPr>
            <p:ph type="body" idx="1"/>
          </p:nvPr>
        </p:nvSpPr>
        <p:spPr bwMode="auto">
          <a:xfrm>
            <a:off x="304800" y="1600200"/>
            <a:ext cx="8382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chemeClr val="tx1"/>
                </a:solidFill>
                <a:latin typeface="Arial" charset="0"/>
              </a:defRPr>
            </a:lvl1pPr>
          </a:lstStyle>
          <a:p>
            <a:pPr>
              <a:defRPr/>
            </a:pPr>
            <a:endParaRPr lang="en-US" dirty="0"/>
          </a:p>
        </p:txBody>
      </p:sp>
      <p:sp>
        <p:nvSpPr>
          <p:cNvPr id="2056" name="Text Box 8"/>
          <p:cNvSpPr txBox="1">
            <a:spLocks noChangeArrowheads="1"/>
          </p:cNvSpPr>
          <p:nvPr userDrawn="1"/>
        </p:nvSpPr>
        <p:spPr bwMode="auto">
          <a:xfrm>
            <a:off x="7620000" y="6430963"/>
            <a:ext cx="1295400" cy="244475"/>
          </a:xfrm>
          <a:prstGeom prst="rect">
            <a:avLst/>
          </a:prstGeom>
          <a:noFill/>
          <a:ln w="50800">
            <a:noFill/>
            <a:miter lim="800000"/>
            <a:headEnd/>
            <a:tailEnd/>
          </a:ln>
          <a:effectLst/>
        </p:spPr>
        <p:txBody>
          <a:bodyPr>
            <a:spAutoFit/>
          </a:bodyPr>
          <a:lstStyle/>
          <a:p>
            <a:pPr algn="r">
              <a:spcBef>
                <a:spcPct val="50000"/>
              </a:spcBef>
              <a:defRPr/>
            </a:pPr>
            <a:r>
              <a:rPr lang="en-US" b="1" dirty="0">
                <a:solidFill>
                  <a:schemeClr val="accent1"/>
                </a:solidFill>
                <a:latin typeface="Trebuchet MS" pitchFamily="34" charset="0"/>
              </a:rPr>
              <a:t>Slide </a:t>
            </a:r>
            <a:fld id="{30BAE275-8964-4F4E-B011-5AC5CC526527}" type="slidenum">
              <a:rPr lang="en-US" b="1">
                <a:solidFill>
                  <a:schemeClr val="accent1"/>
                </a:solidFill>
                <a:latin typeface="Trebuchet MS" pitchFamily="34" charset="0"/>
              </a:rPr>
              <a:pPr algn="r">
                <a:spcBef>
                  <a:spcPct val="50000"/>
                </a:spcBef>
                <a:defRPr/>
              </a:pPr>
              <a:t>‹#›</a:t>
            </a:fld>
            <a:endParaRPr lang="en-US" b="1" dirty="0">
              <a:solidFill>
                <a:schemeClr val="accent1"/>
              </a:solidFill>
              <a:latin typeface="Trebuchet MS" pitchFamily="34" charset="0"/>
            </a:endParaRPr>
          </a:p>
        </p:txBody>
      </p:sp>
      <p:sp>
        <p:nvSpPr>
          <p:cNvPr id="2057" name="Rectangle 9"/>
          <p:cNvSpPr>
            <a:spLocks noChangeArrowheads="1"/>
          </p:cNvSpPr>
          <p:nvPr userDrawn="1"/>
        </p:nvSpPr>
        <p:spPr bwMode="auto">
          <a:xfrm>
            <a:off x="152400" y="6510338"/>
            <a:ext cx="2959100" cy="211137"/>
          </a:xfrm>
          <a:prstGeom prst="rect">
            <a:avLst/>
          </a:prstGeom>
          <a:noFill/>
          <a:ln w="12700">
            <a:noFill/>
            <a:miter lim="800000"/>
            <a:headEnd/>
            <a:tailEnd/>
          </a:ln>
          <a:effectLst/>
        </p:spPr>
        <p:txBody>
          <a:bodyPr wrap="none" lIns="90487" tIns="44450" rIns="90487" bIns="44450">
            <a:spAutoFit/>
          </a:bodyPr>
          <a:lstStyle/>
          <a:p>
            <a:pPr>
              <a:defRPr/>
            </a:pPr>
            <a:r>
              <a:rPr lang="en-US" sz="800" b="1" dirty="0">
                <a:solidFill>
                  <a:schemeClr val="accent1"/>
                </a:solidFill>
                <a:latin typeface="Trebuchet MS" pitchFamily="34" charset="0"/>
              </a:rPr>
              <a:t>© Center for Educational Leadership and Technology 2009</a:t>
            </a:r>
          </a:p>
        </p:txBody>
      </p:sp>
      <p:pic>
        <p:nvPicPr>
          <p:cNvPr id="4104" name="Picture 2" descr="cover"/>
          <p:cNvPicPr>
            <a:picLocks noChangeAspect="1" noChangeArrowheads="1"/>
          </p:cNvPicPr>
          <p:nvPr userDrawn="1"/>
        </p:nvPicPr>
        <p:blipFill>
          <a:blip r:embed="rId8" cstate="print"/>
          <a:srcRect t="5600" b="92534"/>
          <a:stretch>
            <a:fillRect/>
          </a:stretch>
        </p:blipFill>
        <p:spPr bwMode="auto">
          <a:xfrm>
            <a:off x="152400" y="1143000"/>
            <a:ext cx="8683625" cy="74613"/>
          </a:xfrm>
          <a:prstGeom prst="rect">
            <a:avLst/>
          </a:prstGeom>
          <a:noFill/>
          <a:ln w="9525">
            <a:noFill/>
            <a:miter lim="800000"/>
            <a:headEnd/>
            <a:tailEnd/>
          </a:ln>
        </p:spPr>
      </p:pic>
      <p:sp>
        <p:nvSpPr>
          <p:cNvPr id="9" name="TextBox 8"/>
          <p:cNvSpPr txBox="1"/>
          <p:nvPr userDrawn="1"/>
        </p:nvSpPr>
        <p:spPr>
          <a:xfrm>
            <a:off x="0" y="6535579"/>
            <a:ext cx="3733800" cy="246221"/>
          </a:xfrm>
          <a:prstGeom prst="rect">
            <a:avLst/>
          </a:prstGeom>
          <a:solidFill>
            <a:schemeClr val="tx1"/>
          </a:solidFill>
        </p:spPr>
        <p:txBody>
          <a:bodyPr wrap="square" rtlCol="0">
            <a:spAutoFit/>
          </a:bodyPr>
          <a:lstStyle/>
          <a:p>
            <a:r>
              <a:rPr lang="en-US" dirty="0">
                <a:solidFill>
                  <a:schemeClr val="accent1"/>
                </a:solidFill>
                <a:latin typeface="Calibri" pitchFamily="34" charset="0"/>
              </a:rPr>
              <a:t>©Center for Educational Leadership and Technology (CELT) 2013</a:t>
            </a:r>
          </a:p>
        </p:txBody>
      </p:sp>
    </p:spTree>
  </p:cSld>
  <p:clrMap bg1="dk2" tx1="lt1" bg2="dk1" tx2="lt2" accent1="accent1" accent2="accent2" accent3="accent3" accent4="accent4" accent5="accent5" accent6="accent6" hlink="hlink" folHlink="folHlink"/>
  <p:sldLayoutIdLst>
    <p:sldLayoutId id="2147483711" r:id="rId1"/>
    <p:sldLayoutId id="2147483697" r:id="rId2"/>
    <p:sldLayoutId id="2147483698" r:id="rId3"/>
    <p:sldLayoutId id="2147483699" r:id="rId4"/>
    <p:sldLayoutId id="2147483700" r:id="rId5"/>
    <p:sldLayoutId id="2147483702" r:id="rId6"/>
  </p:sldLayoutIdLst>
  <p:txStyles>
    <p:titleStyle>
      <a:lvl1pPr algn="ctr" rtl="0" eaLnBrk="0" fontAlgn="base" hangingPunct="0">
        <a:spcBef>
          <a:spcPct val="0"/>
        </a:spcBef>
        <a:spcAft>
          <a:spcPct val="0"/>
        </a:spcAft>
        <a:defRPr sz="3300">
          <a:solidFill>
            <a:srgbClr val="993300"/>
          </a:solidFill>
          <a:effectLst>
            <a:outerShdw blurRad="38100" dist="38100" dir="2700000" algn="tl">
              <a:srgbClr val="C0C0C0"/>
            </a:outerShdw>
          </a:effectLst>
          <a:latin typeface="Trebuchet MS" pitchFamily="34" charset="0"/>
          <a:ea typeface="+mj-ea"/>
          <a:cs typeface="+mj-cs"/>
        </a:defRPr>
      </a:lvl1pPr>
      <a:lvl2pPr algn="l" rtl="0" eaLnBrk="0" fontAlgn="base" hangingPunct="0">
        <a:spcBef>
          <a:spcPct val="0"/>
        </a:spcBef>
        <a:spcAft>
          <a:spcPct val="0"/>
        </a:spcAft>
        <a:defRPr sz="3300">
          <a:solidFill>
            <a:srgbClr val="993300"/>
          </a:solidFill>
          <a:effectLst>
            <a:outerShdw blurRad="38100" dist="38100" dir="2700000" algn="tl">
              <a:srgbClr val="C0C0C0"/>
            </a:outerShdw>
          </a:effectLst>
          <a:latin typeface="Trebuchet MS" pitchFamily="34" charset="0"/>
        </a:defRPr>
      </a:lvl2pPr>
      <a:lvl3pPr algn="l" rtl="0" eaLnBrk="0" fontAlgn="base" hangingPunct="0">
        <a:spcBef>
          <a:spcPct val="0"/>
        </a:spcBef>
        <a:spcAft>
          <a:spcPct val="0"/>
        </a:spcAft>
        <a:defRPr sz="3300">
          <a:solidFill>
            <a:srgbClr val="993300"/>
          </a:solidFill>
          <a:effectLst>
            <a:outerShdw blurRad="38100" dist="38100" dir="2700000" algn="tl">
              <a:srgbClr val="C0C0C0"/>
            </a:outerShdw>
          </a:effectLst>
          <a:latin typeface="Trebuchet MS" pitchFamily="34" charset="0"/>
        </a:defRPr>
      </a:lvl3pPr>
      <a:lvl4pPr algn="l" rtl="0" eaLnBrk="0" fontAlgn="base" hangingPunct="0">
        <a:spcBef>
          <a:spcPct val="0"/>
        </a:spcBef>
        <a:spcAft>
          <a:spcPct val="0"/>
        </a:spcAft>
        <a:defRPr sz="3300">
          <a:solidFill>
            <a:srgbClr val="993300"/>
          </a:solidFill>
          <a:effectLst>
            <a:outerShdw blurRad="38100" dist="38100" dir="2700000" algn="tl">
              <a:srgbClr val="C0C0C0"/>
            </a:outerShdw>
          </a:effectLst>
          <a:latin typeface="Trebuchet MS" pitchFamily="34" charset="0"/>
        </a:defRPr>
      </a:lvl4pPr>
      <a:lvl5pPr algn="l" rtl="0" eaLnBrk="0" fontAlgn="base" hangingPunct="0">
        <a:spcBef>
          <a:spcPct val="0"/>
        </a:spcBef>
        <a:spcAft>
          <a:spcPct val="0"/>
        </a:spcAft>
        <a:defRPr sz="3300">
          <a:solidFill>
            <a:srgbClr val="993300"/>
          </a:solidFill>
          <a:effectLst>
            <a:outerShdw blurRad="38100" dist="38100" dir="2700000" algn="tl">
              <a:srgbClr val="C0C0C0"/>
            </a:outerShdw>
          </a:effectLst>
          <a:latin typeface="Trebuchet MS" pitchFamily="34" charset="0"/>
        </a:defRPr>
      </a:lvl5pPr>
      <a:lvl6pPr marL="457200" algn="ctr" rtl="0" fontAlgn="base">
        <a:spcBef>
          <a:spcPct val="0"/>
        </a:spcBef>
        <a:spcAft>
          <a:spcPct val="0"/>
        </a:spcAft>
        <a:defRPr sz="4400" b="1">
          <a:solidFill>
            <a:srgbClr val="993300"/>
          </a:solidFill>
          <a:latin typeface="Arial" charset="0"/>
        </a:defRPr>
      </a:lvl6pPr>
      <a:lvl7pPr marL="914400" algn="ctr" rtl="0" fontAlgn="base">
        <a:spcBef>
          <a:spcPct val="0"/>
        </a:spcBef>
        <a:spcAft>
          <a:spcPct val="0"/>
        </a:spcAft>
        <a:defRPr sz="4400" b="1">
          <a:solidFill>
            <a:srgbClr val="993300"/>
          </a:solidFill>
          <a:latin typeface="Arial" charset="0"/>
        </a:defRPr>
      </a:lvl7pPr>
      <a:lvl8pPr marL="1371600" algn="ctr" rtl="0" fontAlgn="base">
        <a:spcBef>
          <a:spcPct val="0"/>
        </a:spcBef>
        <a:spcAft>
          <a:spcPct val="0"/>
        </a:spcAft>
        <a:defRPr sz="4400" b="1">
          <a:solidFill>
            <a:srgbClr val="993300"/>
          </a:solidFill>
          <a:latin typeface="Arial" charset="0"/>
        </a:defRPr>
      </a:lvl8pPr>
      <a:lvl9pPr marL="1828800" algn="ctr" rtl="0" fontAlgn="base">
        <a:spcBef>
          <a:spcPct val="0"/>
        </a:spcBef>
        <a:spcAft>
          <a:spcPct val="0"/>
        </a:spcAft>
        <a:defRPr sz="4400" b="1">
          <a:solidFill>
            <a:srgbClr val="993300"/>
          </a:solidFill>
          <a:latin typeface="Arial" charset="0"/>
        </a:defRPr>
      </a:lvl9pPr>
    </p:titleStyle>
    <p:bodyStyle>
      <a:lvl1pPr marL="342900" indent="-342900" algn="l" rtl="0" eaLnBrk="0" fontAlgn="base" hangingPunct="0">
        <a:spcBef>
          <a:spcPct val="20000"/>
        </a:spcBef>
        <a:spcAft>
          <a:spcPct val="0"/>
        </a:spcAft>
        <a:buClr>
          <a:srgbClr val="CC9900"/>
        </a:buClr>
        <a:buChar char="•"/>
        <a:defRPr sz="2800">
          <a:solidFill>
            <a:schemeClr val="accent1"/>
          </a:solidFill>
          <a:latin typeface="Trebuchet MS" pitchFamily="34" charset="0"/>
          <a:ea typeface="+mn-ea"/>
          <a:cs typeface="+mn-cs"/>
        </a:defRPr>
      </a:lvl1pPr>
      <a:lvl2pPr marL="742950" indent="-285750" algn="l" rtl="0" eaLnBrk="0" fontAlgn="base" hangingPunct="0">
        <a:spcBef>
          <a:spcPct val="20000"/>
        </a:spcBef>
        <a:spcAft>
          <a:spcPct val="0"/>
        </a:spcAft>
        <a:buClr>
          <a:schemeClr val="bg2"/>
        </a:buClr>
        <a:buSzPct val="75000"/>
        <a:buFont typeface="Wingdings" pitchFamily="2" charset="2"/>
        <a:buBlip>
          <a:blip r:embed="rId9"/>
        </a:buBlip>
        <a:defRPr sz="2400">
          <a:solidFill>
            <a:srgbClr val="993300"/>
          </a:solidFill>
          <a:effectLst>
            <a:outerShdw blurRad="38100" dist="38100" dir="2700000" algn="tl">
              <a:srgbClr val="C0C0C0"/>
            </a:outerShdw>
          </a:effectLst>
          <a:latin typeface="Trebuchet MS" pitchFamily="34" charset="0"/>
        </a:defRPr>
      </a:lvl2pPr>
      <a:lvl3pPr marL="1143000" indent="-228600" algn="l" rtl="0" eaLnBrk="0" fontAlgn="base" hangingPunct="0">
        <a:spcBef>
          <a:spcPct val="20000"/>
        </a:spcBef>
        <a:spcAft>
          <a:spcPct val="0"/>
        </a:spcAft>
        <a:buClr>
          <a:srgbClr val="CC9900"/>
        </a:buClr>
        <a:buSzPct val="85000"/>
        <a:buFont typeface="Wingdings" pitchFamily="2" charset="2"/>
        <a:buChar char="v"/>
        <a:defRPr sz="2200">
          <a:solidFill>
            <a:schemeClr val="accent1"/>
          </a:solidFill>
          <a:latin typeface="Trebuchet MS" pitchFamily="34" charset="0"/>
        </a:defRPr>
      </a:lvl3pPr>
      <a:lvl4pPr marL="1600200" indent="-228600" algn="l" rtl="0" eaLnBrk="0" fontAlgn="base" hangingPunct="0">
        <a:spcBef>
          <a:spcPct val="20000"/>
        </a:spcBef>
        <a:spcAft>
          <a:spcPct val="0"/>
        </a:spcAft>
        <a:buClr>
          <a:srgbClr val="CC9900"/>
        </a:buClr>
        <a:buChar char="–"/>
        <a:defRPr sz="2000">
          <a:solidFill>
            <a:schemeClr val="bg2"/>
          </a:solidFill>
          <a:latin typeface="Trebuchet MS" pitchFamily="34" charset="0"/>
        </a:defRPr>
      </a:lvl4pPr>
      <a:lvl5pPr marL="2057400" indent="-228600" algn="l" rtl="0" eaLnBrk="0" fontAlgn="base" hangingPunct="0">
        <a:spcBef>
          <a:spcPct val="20000"/>
        </a:spcBef>
        <a:spcAft>
          <a:spcPct val="0"/>
        </a:spcAft>
        <a:buClr>
          <a:srgbClr val="CC9900"/>
        </a:buClr>
        <a:buChar char="»"/>
        <a:defRPr sz="2000">
          <a:solidFill>
            <a:schemeClr val="bg2"/>
          </a:solidFill>
          <a:latin typeface="Trebuchet MS" pitchFamily="34" charset="0"/>
        </a:defRPr>
      </a:lvl5pPr>
      <a:lvl6pPr marL="2514600" indent="-228600" algn="l" rtl="0" fontAlgn="base">
        <a:spcBef>
          <a:spcPct val="20000"/>
        </a:spcBef>
        <a:spcAft>
          <a:spcPct val="0"/>
        </a:spcAft>
        <a:buClr>
          <a:srgbClr val="CC9900"/>
        </a:buClr>
        <a:buChar char="»"/>
        <a:defRPr sz="2000">
          <a:solidFill>
            <a:schemeClr val="bg2"/>
          </a:solidFill>
          <a:latin typeface="+mn-lt"/>
        </a:defRPr>
      </a:lvl6pPr>
      <a:lvl7pPr marL="2971800" indent="-228600" algn="l" rtl="0" fontAlgn="base">
        <a:spcBef>
          <a:spcPct val="20000"/>
        </a:spcBef>
        <a:spcAft>
          <a:spcPct val="0"/>
        </a:spcAft>
        <a:buClr>
          <a:srgbClr val="CC9900"/>
        </a:buClr>
        <a:buChar char="»"/>
        <a:defRPr sz="2000">
          <a:solidFill>
            <a:schemeClr val="bg2"/>
          </a:solidFill>
          <a:latin typeface="+mn-lt"/>
        </a:defRPr>
      </a:lvl7pPr>
      <a:lvl8pPr marL="3429000" indent="-228600" algn="l" rtl="0" fontAlgn="base">
        <a:spcBef>
          <a:spcPct val="20000"/>
        </a:spcBef>
        <a:spcAft>
          <a:spcPct val="0"/>
        </a:spcAft>
        <a:buClr>
          <a:srgbClr val="CC9900"/>
        </a:buClr>
        <a:buChar char="»"/>
        <a:defRPr sz="2000">
          <a:solidFill>
            <a:schemeClr val="bg2"/>
          </a:solidFill>
          <a:latin typeface="+mn-lt"/>
        </a:defRPr>
      </a:lvl8pPr>
      <a:lvl9pPr marL="3886200" indent="-228600" algn="l" rtl="0" fontAlgn="base">
        <a:spcBef>
          <a:spcPct val="20000"/>
        </a:spcBef>
        <a:spcAft>
          <a:spcPct val="0"/>
        </a:spcAft>
        <a:buClr>
          <a:srgbClr val="CC9900"/>
        </a:buClr>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hyperlink" Target="http://www.dataversity.net/distinguishing-data-management-from-data-governance/" TargetMode="Externa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85.xml"/><Relationship Id="rId3" Type="http://schemas.openxmlformats.org/officeDocument/2006/relationships/slide" Target="slide8.xml"/><Relationship Id="rId7" Type="http://schemas.openxmlformats.org/officeDocument/2006/relationships/slide" Target="slide34.xml"/><Relationship Id="rId12" Type="http://schemas.openxmlformats.org/officeDocument/2006/relationships/slide" Target="slide69.xml"/><Relationship Id="rId17" Type="http://schemas.openxmlformats.org/officeDocument/2006/relationships/slide" Target="slide3.xml"/><Relationship Id="rId2" Type="http://schemas.openxmlformats.org/officeDocument/2006/relationships/slide" Target="slide4.xml"/><Relationship Id="rId16" Type="http://schemas.openxmlformats.org/officeDocument/2006/relationships/slide" Target="slide97.xml"/><Relationship Id="rId1" Type="http://schemas.openxmlformats.org/officeDocument/2006/relationships/slideLayout" Target="../slideLayouts/slideLayout6.xml"/><Relationship Id="rId6" Type="http://schemas.openxmlformats.org/officeDocument/2006/relationships/slide" Target="slide30.xml"/><Relationship Id="rId11" Type="http://schemas.openxmlformats.org/officeDocument/2006/relationships/slide" Target="slide61.xml"/><Relationship Id="rId5" Type="http://schemas.openxmlformats.org/officeDocument/2006/relationships/slide" Target="slide20.xml"/><Relationship Id="rId15" Type="http://schemas.openxmlformats.org/officeDocument/2006/relationships/slide" Target="slide93.xml"/><Relationship Id="rId10" Type="http://schemas.openxmlformats.org/officeDocument/2006/relationships/slide" Target="slide50.xml"/><Relationship Id="rId4" Type="http://schemas.openxmlformats.org/officeDocument/2006/relationships/slide" Target="slide11.xml"/><Relationship Id="rId9" Type="http://schemas.openxmlformats.org/officeDocument/2006/relationships/slide" Target="slide43.xml"/><Relationship Id="rId14" Type="http://schemas.openxmlformats.org/officeDocument/2006/relationships/slide" Target="slide88.xml"/></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slide" Target="slide3.xml"/></Relationships>
</file>

<file path=ppt/slides/_rels/slide3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9.tif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slide" Target="slide3.xml"/></Relationships>
</file>

<file path=ppt/slides/_rels/slide8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29710"/>
            <a:ext cx="7772400" cy="1470025"/>
          </a:xfrm>
        </p:spPr>
        <p:txBody>
          <a:bodyPr/>
          <a:lstStyle/>
          <a:p>
            <a:r>
              <a:rPr lang="en-US" sz="4000" dirty="0"/>
              <a:t>Data Governance &amp; Data Management</a:t>
            </a:r>
          </a:p>
        </p:txBody>
      </p:sp>
      <p:sp>
        <p:nvSpPr>
          <p:cNvPr id="3" name="Text Placeholder 2"/>
          <p:cNvSpPr>
            <a:spLocks noGrp="1"/>
          </p:cNvSpPr>
          <p:nvPr>
            <p:ph type="body" idx="1"/>
          </p:nvPr>
        </p:nvSpPr>
        <p:spPr>
          <a:xfrm>
            <a:off x="1371600" y="5257800"/>
            <a:ext cx="6400800" cy="1447800"/>
          </a:xfrm>
        </p:spPr>
        <p:txBody>
          <a:bodyPr/>
          <a:lstStyle/>
          <a:p>
            <a:r>
              <a:rPr lang="en-US" dirty="0"/>
              <a:t>Data Governance Collaborative (DGC) </a:t>
            </a:r>
          </a:p>
          <a:p>
            <a:r>
              <a:rPr lang="en-US" dirty="0"/>
              <a:t>May, 2017</a:t>
            </a:r>
          </a:p>
        </p:txBody>
      </p:sp>
      <p:pic>
        <p:nvPicPr>
          <p:cNvPr id="4" name="Picture 3"/>
          <p:cNvPicPr>
            <a:picLocks noChangeAspect="1"/>
          </p:cNvPicPr>
          <p:nvPr/>
        </p:nvPicPr>
        <p:blipFill>
          <a:blip r:embed="rId2"/>
          <a:stretch>
            <a:fillRect/>
          </a:stretch>
        </p:blipFill>
        <p:spPr>
          <a:xfrm>
            <a:off x="152400" y="27710"/>
            <a:ext cx="3401290" cy="3401290"/>
          </a:xfrm>
          <a:prstGeom prst="rect">
            <a:avLst/>
          </a:prstGeom>
        </p:spPr>
      </p:pic>
      <p:pic>
        <p:nvPicPr>
          <p:cNvPr id="5" name="Picture 4"/>
          <p:cNvPicPr>
            <a:picLocks noChangeAspect="1"/>
          </p:cNvPicPr>
          <p:nvPr/>
        </p:nvPicPr>
        <p:blipFill>
          <a:blip r:embed="rId3"/>
          <a:stretch>
            <a:fillRect/>
          </a:stretch>
        </p:blipFill>
        <p:spPr>
          <a:xfrm>
            <a:off x="4635730" y="27710"/>
            <a:ext cx="4470400" cy="3302000"/>
          </a:xfrm>
          <a:prstGeom prst="rect">
            <a:avLst/>
          </a:prstGeom>
        </p:spPr>
      </p:pic>
    </p:spTree>
    <p:extLst>
      <p:ext uri="{BB962C8B-B14F-4D97-AF65-F5344CB8AC3E}">
        <p14:creationId xmlns:p14="http://schemas.microsoft.com/office/powerpoint/2010/main" val="32736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Need for Data Governance</a:t>
            </a:r>
          </a:p>
        </p:txBody>
      </p:sp>
      <p:sp>
        <p:nvSpPr>
          <p:cNvPr id="3" name="TextBox 2"/>
          <p:cNvSpPr txBox="1"/>
          <p:nvPr/>
        </p:nvSpPr>
        <p:spPr>
          <a:xfrm>
            <a:off x="762000" y="1483816"/>
            <a:ext cx="7620000" cy="4154984"/>
          </a:xfrm>
          <a:prstGeom prst="rect">
            <a:avLst/>
          </a:prstGeom>
          <a:noFill/>
        </p:spPr>
        <p:txBody>
          <a:bodyPr wrap="square" rtlCol="0">
            <a:spAutoFit/>
          </a:bodyPr>
          <a:lstStyle/>
          <a:p>
            <a:r>
              <a:rPr lang="en-US" sz="2400" dirty="0">
                <a:solidFill>
                  <a:srgbClr val="993300"/>
                </a:solidFill>
                <a:latin typeface="Trebuchet MS" charset="0"/>
                <a:ea typeface="Trebuchet MS" charset="0"/>
                <a:cs typeface="Trebuchet MS" charset="0"/>
              </a:rPr>
              <a:t>For District Leadership:</a:t>
            </a:r>
          </a:p>
          <a:p>
            <a:endParaRPr lang="en-US" sz="2400" dirty="0">
              <a:solidFill>
                <a:schemeClr val="bg1"/>
              </a:solidFill>
              <a:latin typeface="Trebuchet MS" charset="0"/>
              <a:ea typeface="Trebuchet MS" charset="0"/>
              <a:cs typeface="Trebuchet MS" charset="0"/>
            </a:endParaRPr>
          </a:p>
          <a:p>
            <a:r>
              <a:rPr lang="en-US" sz="2400" dirty="0">
                <a:solidFill>
                  <a:schemeClr val="bg1"/>
                </a:solidFill>
                <a:latin typeface="Trebuchet MS" charset="0"/>
                <a:ea typeface="Trebuchet MS" charset="0"/>
                <a:cs typeface="Trebuchet MS" charset="0"/>
              </a:rPr>
              <a:t>District leaders will need to have access to a wealth of data and reports to help make instruction, curricular and administrative decisions. The data requirements of student-centered learning </a:t>
            </a:r>
            <a:r>
              <a:rPr lang="en-US" sz="2400" dirty="0">
                <a:solidFill>
                  <a:srgbClr val="993300"/>
                </a:solidFill>
                <a:latin typeface="Trebuchet MS" charset="0"/>
                <a:ea typeface="Trebuchet MS" charset="0"/>
                <a:cs typeface="Trebuchet MS" charset="0"/>
              </a:rPr>
              <a:t>necessitate a well-designed data governance strategy</a:t>
            </a:r>
            <a:r>
              <a:rPr lang="en-US" sz="2400" dirty="0">
                <a:solidFill>
                  <a:schemeClr val="bg1"/>
                </a:solidFill>
                <a:latin typeface="Trebuchet MS" charset="0"/>
                <a:ea typeface="Trebuchet MS" charset="0"/>
                <a:cs typeface="Trebuchet MS" charset="0"/>
              </a:rPr>
              <a:t> to be in place. Often an abundance of data exists, so addressing the questions of what data for what purpose, what audience, and in what format and frequency becomes essential.</a:t>
            </a:r>
          </a:p>
        </p:txBody>
      </p:sp>
      <p:sp>
        <p:nvSpPr>
          <p:cNvPr id="4" name="TextBox 3"/>
          <p:cNvSpPr txBox="1"/>
          <p:nvPr/>
        </p:nvSpPr>
        <p:spPr>
          <a:xfrm>
            <a:off x="5486400" y="5315634"/>
            <a:ext cx="3352800" cy="646331"/>
          </a:xfrm>
          <a:prstGeom prst="rect">
            <a:avLst/>
          </a:prstGeom>
          <a:noFill/>
        </p:spPr>
        <p:txBody>
          <a:bodyPr wrap="square" rtlCol="0">
            <a:spAutoFit/>
          </a:bodyPr>
          <a:lstStyle/>
          <a:p>
            <a:r>
              <a:rPr lang="en-US" sz="1200" dirty="0" err="1">
                <a:solidFill>
                  <a:srgbClr val="993300"/>
                </a:solidFill>
                <a:latin typeface="Trebuchet MS" charset="0"/>
                <a:ea typeface="Trebuchet MS" charset="0"/>
                <a:cs typeface="Trebuchet MS" charset="0"/>
              </a:rPr>
              <a:t>iNACOL</a:t>
            </a:r>
            <a:r>
              <a:rPr lang="en-US" sz="1200" dirty="0">
                <a:solidFill>
                  <a:srgbClr val="993300"/>
                </a:solidFill>
                <a:latin typeface="Trebuchet MS" charset="0"/>
                <a:ea typeface="Trebuchet MS" charset="0"/>
                <a:cs typeface="Trebuchet MS" charset="0"/>
              </a:rPr>
              <a:t> (2016) </a:t>
            </a:r>
            <a:r>
              <a:rPr lang="en-US" sz="1200" i="1" dirty="0">
                <a:solidFill>
                  <a:srgbClr val="993300"/>
                </a:solidFill>
                <a:latin typeface="Trebuchet MS" charset="0"/>
                <a:ea typeface="Trebuchet MS" charset="0"/>
                <a:cs typeface="Trebuchet MS" charset="0"/>
              </a:rPr>
              <a:t>Student-Centered Learning: Functional Requirements for Integrated Systems to Optimize Learning </a:t>
            </a: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388803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6" name="TextBox 5"/>
          <p:cNvSpPr txBox="1"/>
          <p:nvPr/>
        </p:nvSpPr>
        <p:spPr>
          <a:xfrm>
            <a:off x="304800" y="1447800"/>
            <a:ext cx="8382000" cy="5262979"/>
          </a:xfrm>
          <a:prstGeom prst="rect">
            <a:avLst/>
          </a:prstGeom>
          <a:noFill/>
        </p:spPr>
        <p:txBody>
          <a:bodyPr wrap="square" rtlCol="0">
            <a:spAutoFit/>
          </a:bodyPr>
          <a:lstStyle/>
          <a:p>
            <a:pPr marL="342900" indent="-342900">
              <a:buFont typeface="+mj-lt"/>
              <a:buAutoNum type="arabicPeriod" startAt="9"/>
            </a:pPr>
            <a:r>
              <a:rPr lang="en-US" sz="1400" dirty="0">
                <a:solidFill>
                  <a:schemeClr val="bg1"/>
                </a:solidFill>
                <a:latin typeface="Trebuchet MS" charset="0"/>
                <a:ea typeface="Trebuchet MS" charset="0"/>
                <a:cs typeface="Trebuchet MS" charset="0"/>
              </a:rPr>
              <a:t>Federal Trade Commission (2015) Start with Security: A Guide for Business; available at https://</a:t>
            </a:r>
            <a:r>
              <a:rPr lang="en-US" sz="1400" dirty="0" err="1">
                <a:solidFill>
                  <a:schemeClr val="bg1"/>
                </a:solidFill>
                <a:latin typeface="Trebuchet MS" charset="0"/>
                <a:ea typeface="Trebuchet MS" charset="0"/>
                <a:cs typeface="Trebuchet MS" charset="0"/>
              </a:rPr>
              <a:t>www.ftc.gov</a:t>
            </a:r>
            <a:r>
              <a:rPr lang="en-US" sz="1400" dirty="0">
                <a:solidFill>
                  <a:schemeClr val="bg1"/>
                </a:solidFill>
                <a:latin typeface="Trebuchet MS" charset="0"/>
                <a:ea typeface="Trebuchet MS" charset="0"/>
                <a:cs typeface="Trebuchet MS" charset="0"/>
              </a:rPr>
              <a:t>/tips-advice/business-center/guidance/start-security-guide-business </a:t>
            </a:r>
          </a:p>
          <a:p>
            <a:pPr marL="342900" indent="-342900">
              <a:buFont typeface="+mj-lt"/>
              <a:buAutoNum type="arabicPeriod" startAt="9"/>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startAt="9"/>
            </a:pPr>
            <a:r>
              <a:rPr lang="en-US" sz="1400" dirty="0">
                <a:solidFill>
                  <a:schemeClr val="bg1"/>
                </a:solidFill>
                <a:latin typeface="Trebuchet MS" charset="0"/>
                <a:ea typeface="Trebuchet MS" charset="0"/>
                <a:cs typeface="Trebuchet MS" charset="0"/>
              </a:rPr>
              <a:t>Gidley, Scott., Rausch, Nancy. (date) Best Practices in Enterprise Data Governance. Carey, NC: SAS Institute available at https://</a:t>
            </a:r>
            <a:r>
              <a:rPr lang="en-US" sz="1400" dirty="0" err="1">
                <a:solidFill>
                  <a:schemeClr val="bg1"/>
                </a:solidFill>
                <a:latin typeface="Trebuchet MS" charset="0"/>
                <a:ea typeface="Trebuchet MS" charset="0"/>
                <a:cs typeface="Trebuchet MS" charset="0"/>
              </a:rPr>
              <a:t>www.sas.com</a:t>
            </a:r>
            <a:r>
              <a:rPr lang="en-US" sz="1400" dirty="0">
                <a:solidFill>
                  <a:schemeClr val="bg1"/>
                </a:solidFill>
                <a:latin typeface="Trebuchet MS" charset="0"/>
                <a:ea typeface="Trebuchet MS" charset="0"/>
                <a:cs typeface="Trebuchet MS" charset="0"/>
              </a:rPr>
              <a:t>/</a:t>
            </a:r>
            <a:r>
              <a:rPr lang="en-US" sz="1400" dirty="0" err="1">
                <a:solidFill>
                  <a:schemeClr val="bg1"/>
                </a:solidFill>
                <a:latin typeface="Trebuchet MS" charset="0"/>
                <a:ea typeface="Trebuchet MS" charset="0"/>
                <a:cs typeface="Trebuchet MS" charset="0"/>
              </a:rPr>
              <a:t>en_us</a:t>
            </a:r>
            <a:r>
              <a:rPr lang="en-US" sz="1400" dirty="0">
                <a:solidFill>
                  <a:schemeClr val="bg1"/>
                </a:solidFill>
                <a:latin typeface="Trebuchet MS" charset="0"/>
                <a:ea typeface="Trebuchet MS" charset="0"/>
                <a:cs typeface="Trebuchet MS" charset="0"/>
              </a:rPr>
              <a:t>/whitepapers/best-practices-enterprise-data-governance-106538.html </a:t>
            </a:r>
          </a:p>
          <a:p>
            <a:pPr marL="342900" indent="-342900">
              <a:buFont typeface="+mj-lt"/>
              <a:buAutoNum type="arabicPeriod" startAt="9"/>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startAt="9"/>
            </a:pPr>
            <a:r>
              <a:rPr lang="en-US" sz="1400" dirty="0">
                <a:solidFill>
                  <a:schemeClr val="bg1"/>
                </a:solidFill>
                <a:latin typeface="Trebuchet MS" charset="0"/>
                <a:ea typeface="Trebuchet MS" charset="0"/>
                <a:cs typeface="Trebuchet MS" charset="0"/>
              </a:rPr>
              <a:t>Harper, Jelani. (2015) Distinguishing Data Management from Data Governance. </a:t>
            </a:r>
            <a:r>
              <a:rPr lang="en-US" sz="1400" dirty="0" err="1">
                <a:solidFill>
                  <a:schemeClr val="bg1"/>
                </a:solidFill>
                <a:latin typeface="Trebuchet MS" charset="0"/>
                <a:ea typeface="Trebuchet MS" charset="0"/>
                <a:cs typeface="Trebuchet MS" charset="0"/>
              </a:rPr>
              <a:t>DataVersity</a:t>
            </a:r>
            <a:r>
              <a:rPr lang="en-US" sz="1400" dirty="0">
                <a:solidFill>
                  <a:schemeClr val="bg1"/>
                </a:solidFill>
                <a:latin typeface="Trebuchet MS" charset="0"/>
                <a:ea typeface="Trebuchet MS" charset="0"/>
                <a:cs typeface="Trebuchet MS" charset="0"/>
              </a:rPr>
              <a:t> Blog available at </a:t>
            </a:r>
            <a:r>
              <a:rPr lang="en-US" sz="1400" dirty="0">
                <a:solidFill>
                  <a:schemeClr val="bg1"/>
                </a:solidFill>
                <a:latin typeface="Trebuchet MS" charset="0"/>
                <a:ea typeface="Trebuchet MS" charset="0"/>
                <a:cs typeface="Trebuchet MS" charset="0"/>
                <a:hlinkClick r:id="rId2"/>
              </a:rPr>
              <a:t>http://www.dataversity.net/distinguishing-data-management-from-data-governance/</a:t>
            </a:r>
            <a:endParaRPr lang="en-US" sz="1400" dirty="0">
              <a:solidFill>
                <a:schemeClr val="bg1"/>
              </a:solidFill>
              <a:latin typeface="Trebuchet MS" charset="0"/>
              <a:ea typeface="Trebuchet MS" charset="0"/>
              <a:cs typeface="Trebuchet MS" charset="0"/>
            </a:endParaRPr>
          </a:p>
          <a:p>
            <a:pPr marL="342900" indent="-342900">
              <a:buFont typeface="+mj-lt"/>
              <a:buAutoNum type="arabicPeriod" startAt="9"/>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startAt="9"/>
            </a:pPr>
            <a:r>
              <a:rPr lang="en-US" sz="1400" dirty="0" err="1">
                <a:solidFill>
                  <a:schemeClr val="bg1"/>
                </a:solidFill>
                <a:latin typeface="Trebuchet MS" charset="0"/>
                <a:ea typeface="Trebuchet MS" charset="0"/>
                <a:cs typeface="Trebuchet MS" charset="0"/>
              </a:rPr>
              <a:t>iNACOL</a:t>
            </a:r>
            <a:r>
              <a:rPr lang="en-US" sz="1400" dirty="0">
                <a:solidFill>
                  <a:schemeClr val="bg1"/>
                </a:solidFill>
                <a:latin typeface="Trebuchet MS" charset="0"/>
                <a:ea typeface="Trebuchet MS" charset="0"/>
                <a:cs typeface="Trebuchet MS" charset="0"/>
              </a:rPr>
              <a:t> (2016) Student-Centered Learning: Functional Requirements for Integrated Systems to Optimize Learning available at: http://</a:t>
            </a:r>
            <a:r>
              <a:rPr lang="en-US" sz="1400" dirty="0" err="1">
                <a:solidFill>
                  <a:schemeClr val="bg1"/>
                </a:solidFill>
                <a:latin typeface="Trebuchet MS" charset="0"/>
                <a:ea typeface="Trebuchet MS" charset="0"/>
                <a:cs typeface="Trebuchet MS" charset="0"/>
              </a:rPr>
              <a:t>www.inacol.org</a:t>
            </a:r>
            <a:r>
              <a:rPr lang="en-US" sz="1400" dirty="0">
                <a:solidFill>
                  <a:schemeClr val="bg1"/>
                </a:solidFill>
                <a:latin typeface="Trebuchet MS" charset="0"/>
                <a:ea typeface="Trebuchet MS" charset="0"/>
                <a:cs typeface="Trebuchet MS" charset="0"/>
              </a:rPr>
              <a:t>/resource/exploring-integrated-learning-systems-to-optimize-student-centered-learning/ </a:t>
            </a:r>
          </a:p>
          <a:p>
            <a:pPr marL="342900" indent="-342900">
              <a:buFont typeface="+mj-lt"/>
              <a:buAutoNum type="arabicPeriod" startAt="9"/>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startAt="9"/>
            </a:pPr>
            <a:r>
              <a:rPr lang="en-US" sz="1400" dirty="0">
                <a:solidFill>
                  <a:schemeClr val="bg1"/>
                </a:solidFill>
                <a:latin typeface="Trebuchet MS" charset="0"/>
                <a:ea typeface="Trebuchet MS" charset="0"/>
                <a:cs typeface="Trebuchet MS" charset="0"/>
              </a:rPr>
              <a:t>Infosys. (2015) Perspective: Effective Data Governance. Bangalore, India available at https://</a:t>
            </a:r>
            <a:r>
              <a:rPr lang="en-US" sz="1400" dirty="0" err="1">
                <a:solidFill>
                  <a:schemeClr val="bg1"/>
                </a:solidFill>
                <a:latin typeface="Trebuchet MS" charset="0"/>
                <a:ea typeface="Trebuchet MS" charset="0"/>
                <a:cs typeface="Trebuchet MS" charset="0"/>
              </a:rPr>
              <a:t>www.infosys.com</a:t>
            </a:r>
            <a:r>
              <a:rPr lang="en-US" sz="1400" dirty="0">
                <a:solidFill>
                  <a:schemeClr val="bg1"/>
                </a:solidFill>
                <a:latin typeface="Trebuchet MS" charset="0"/>
                <a:ea typeface="Trebuchet MS" charset="0"/>
                <a:cs typeface="Trebuchet MS" charset="0"/>
              </a:rPr>
              <a:t>/data-analytics/insights/Documents/effective-data-</a:t>
            </a:r>
            <a:r>
              <a:rPr lang="en-US" sz="1400" dirty="0" err="1">
                <a:solidFill>
                  <a:schemeClr val="bg1"/>
                </a:solidFill>
                <a:latin typeface="Trebuchet MS" charset="0"/>
                <a:ea typeface="Trebuchet MS" charset="0"/>
                <a:cs typeface="Trebuchet MS" charset="0"/>
              </a:rPr>
              <a:t>governance.pdf</a:t>
            </a:r>
            <a:r>
              <a:rPr lang="en-US" sz="1400" dirty="0">
                <a:solidFill>
                  <a:schemeClr val="bg1"/>
                </a:solidFill>
                <a:latin typeface="Trebuchet MS" charset="0"/>
                <a:ea typeface="Trebuchet MS" charset="0"/>
                <a:cs typeface="Trebuchet MS" charset="0"/>
              </a:rPr>
              <a:t> </a:t>
            </a:r>
          </a:p>
          <a:p>
            <a:pPr marL="342900" indent="-342900">
              <a:buFont typeface="+mj-lt"/>
              <a:buAutoNum type="arabicPeriod" startAt="9"/>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startAt="9"/>
            </a:pPr>
            <a:r>
              <a:rPr lang="en-US" sz="1400" dirty="0" err="1">
                <a:solidFill>
                  <a:schemeClr val="bg1"/>
                </a:solidFill>
                <a:latin typeface="Trebuchet MS" charset="0"/>
                <a:ea typeface="Trebuchet MS" charset="0"/>
                <a:cs typeface="Trebuchet MS" charset="0"/>
              </a:rPr>
              <a:t>JeffCo</a:t>
            </a:r>
            <a:r>
              <a:rPr lang="en-US" sz="1400" dirty="0">
                <a:solidFill>
                  <a:schemeClr val="bg1"/>
                </a:solidFill>
                <a:latin typeface="Trebuchet MS" charset="0"/>
                <a:ea typeface="Trebuchet MS" charset="0"/>
                <a:cs typeface="Trebuchet MS" charset="0"/>
              </a:rPr>
              <a:t> Public Schools. (2016) Data Governance Operating Model. (draft v0 10). Jefferson County, Colorado: Author</a:t>
            </a:r>
          </a:p>
          <a:p>
            <a:pPr marL="342900" indent="-342900">
              <a:buFont typeface="+mj-lt"/>
              <a:buAutoNum type="arabicPeriod" startAt="9"/>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startAt="9"/>
            </a:pPr>
            <a:r>
              <a:rPr lang="en-US" sz="1400" dirty="0">
                <a:solidFill>
                  <a:schemeClr val="bg1"/>
                </a:solidFill>
                <a:latin typeface="Trebuchet MS" charset="0"/>
                <a:ea typeface="Trebuchet MS" charset="0"/>
                <a:cs typeface="Trebuchet MS" charset="0"/>
              </a:rPr>
              <a:t>Klein, John. (2017) 6 Things You Need to Know About Data Governance. Pittsburgh, PA: Software Engineering Institute, Carnegie Mellon University available at http://</a:t>
            </a:r>
            <a:r>
              <a:rPr lang="en-US" sz="1400" dirty="0" err="1">
                <a:solidFill>
                  <a:schemeClr val="bg1"/>
                </a:solidFill>
                <a:latin typeface="Trebuchet MS" charset="0"/>
                <a:ea typeface="Trebuchet MS" charset="0"/>
                <a:cs typeface="Trebuchet MS" charset="0"/>
              </a:rPr>
              <a:t>resources.sei.cmu.edu</a:t>
            </a:r>
            <a:r>
              <a:rPr lang="en-US" sz="1400" dirty="0">
                <a:solidFill>
                  <a:schemeClr val="bg1"/>
                </a:solidFill>
                <a:latin typeface="Trebuchet MS" charset="0"/>
                <a:ea typeface="Trebuchet MS" charset="0"/>
                <a:cs typeface="Trebuchet MS" charset="0"/>
              </a:rPr>
              <a:t>/library/</a:t>
            </a:r>
            <a:r>
              <a:rPr lang="en-US" sz="1400" dirty="0" err="1">
                <a:solidFill>
                  <a:schemeClr val="bg1"/>
                </a:solidFill>
                <a:latin typeface="Trebuchet MS" charset="0"/>
                <a:ea typeface="Trebuchet MS" charset="0"/>
                <a:cs typeface="Trebuchet MS" charset="0"/>
              </a:rPr>
              <a:t>asset-view.cfm?assetid</a:t>
            </a:r>
            <a:r>
              <a:rPr lang="en-US" sz="1400" dirty="0">
                <a:solidFill>
                  <a:schemeClr val="bg1"/>
                </a:solidFill>
                <a:latin typeface="Trebuchet MS" charset="0"/>
                <a:ea typeface="Trebuchet MS" charset="0"/>
                <a:cs typeface="Trebuchet MS" charset="0"/>
              </a:rPr>
              <a:t>=495718 </a:t>
            </a:r>
          </a:p>
          <a:p>
            <a:pPr marL="342900" indent="-342900">
              <a:buFont typeface="+mj-lt"/>
              <a:buAutoNum type="arabicPeriod" startAt="9"/>
            </a:pPr>
            <a:endParaRPr lang="en-US" sz="1400" dirty="0">
              <a:solidFill>
                <a:schemeClr val="bg1"/>
              </a:solidFill>
              <a:latin typeface="Trebuchet MS" charset="0"/>
              <a:ea typeface="Trebuchet MS" charset="0"/>
              <a:cs typeface="Trebuchet MS" charset="0"/>
            </a:endParaRPr>
          </a:p>
        </p:txBody>
      </p:sp>
      <p:sp>
        <p:nvSpPr>
          <p:cNvPr id="4" name="Action Button: Return 3">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260361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5" name="TextBox 4"/>
          <p:cNvSpPr txBox="1"/>
          <p:nvPr/>
        </p:nvSpPr>
        <p:spPr>
          <a:xfrm>
            <a:off x="2493818" y="1928553"/>
            <a:ext cx="184731" cy="246221"/>
          </a:xfrm>
          <a:prstGeom prst="rect">
            <a:avLst/>
          </a:prstGeom>
          <a:noFill/>
        </p:spPr>
        <p:txBody>
          <a:bodyPr wrap="none" rtlCol="0">
            <a:spAutoFit/>
          </a:bodyPr>
          <a:lstStyle/>
          <a:p>
            <a:endParaRPr lang="en-US" dirty="0"/>
          </a:p>
        </p:txBody>
      </p:sp>
      <p:sp>
        <p:nvSpPr>
          <p:cNvPr id="6" name="TextBox 5"/>
          <p:cNvSpPr txBox="1"/>
          <p:nvPr/>
        </p:nvSpPr>
        <p:spPr>
          <a:xfrm>
            <a:off x="304800" y="1447800"/>
            <a:ext cx="8382000" cy="4832092"/>
          </a:xfrm>
          <a:prstGeom prst="rect">
            <a:avLst/>
          </a:prstGeom>
          <a:noFill/>
        </p:spPr>
        <p:txBody>
          <a:bodyPr wrap="square" rtlCol="0">
            <a:spAutoFit/>
          </a:bodyPr>
          <a:lstStyle/>
          <a:p>
            <a:pPr marL="342900" indent="-342900">
              <a:buFont typeface="+mj-lt"/>
              <a:buAutoNum type="arabicPeriod" startAt="16"/>
            </a:pPr>
            <a:r>
              <a:rPr lang="en-US" sz="1400" dirty="0">
                <a:solidFill>
                  <a:schemeClr val="bg1"/>
                </a:solidFill>
                <a:latin typeface="Trebuchet MS" charset="0"/>
                <a:ea typeface="Trebuchet MS" charset="0"/>
                <a:cs typeface="Trebuchet MS" charset="0"/>
              </a:rPr>
              <a:t>Levy, Evan. (2016) The 5 Essential Components of a Data Strategy. Carey, NC: SAS Institute available at https://</a:t>
            </a:r>
            <a:r>
              <a:rPr lang="en-US" sz="1400" dirty="0" err="1">
                <a:solidFill>
                  <a:schemeClr val="bg1"/>
                </a:solidFill>
                <a:latin typeface="Trebuchet MS" charset="0"/>
                <a:ea typeface="Trebuchet MS" charset="0"/>
                <a:cs typeface="Trebuchet MS" charset="0"/>
              </a:rPr>
              <a:t>www.sas.com</a:t>
            </a:r>
            <a:r>
              <a:rPr lang="en-US" sz="1400" dirty="0">
                <a:solidFill>
                  <a:schemeClr val="bg1"/>
                </a:solidFill>
                <a:latin typeface="Trebuchet MS" charset="0"/>
                <a:ea typeface="Trebuchet MS" charset="0"/>
                <a:cs typeface="Trebuchet MS" charset="0"/>
              </a:rPr>
              <a:t>/content/dam/SAS/</a:t>
            </a:r>
            <a:r>
              <a:rPr lang="en-US" sz="1400" dirty="0" err="1">
                <a:solidFill>
                  <a:schemeClr val="bg1"/>
                </a:solidFill>
                <a:latin typeface="Trebuchet MS" charset="0"/>
                <a:ea typeface="Trebuchet MS" charset="0"/>
                <a:cs typeface="Trebuchet MS" charset="0"/>
              </a:rPr>
              <a:t>en_us</a:t>
            </a:r>
            <a:r>
              <a:rPr lang="en-US" sz="1400" dirty="0">
                <a:solidFill>
                  <a:schemeClr val="bg1"/>
                </a:solidFill>
                <a:latin typeface="Trebuchet MS" charset="0"/>
                <a:ea typeface="Trebuchet MS" charset="0"/>
                <a:cs typeface="Trebuchet MS" charset="0"/>
              </a:rPr>
              <a:t>/doc/whitepaper1/5-essential-components-of-data-strategy-108109.pdf </a:t>
            </a:r>
          </a:p>
          <a:p>
            <a:pPr marL="342900" indent="-342900">
              <a:buFont typeface="+mj-lt"/>
              <a:buAutoNum type="arabicPeriod" startAt="16"/>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startAt="16"/>
            </a:pPr>
            <a:r>
              <a:rPr lang="en-US" sz="1400" dirty="0">
                <a:solidFill>
                  <a:schemeClr val="bg1"/>
                </a:solidFill>
                <a:latin typeface="Trebuchet MS" charset="0"/>
                <a:ea typeface="Trebuchet MS" charset="0"/>
                <a:cs typeface="Trebuchet MS" charset="0"/>
              </a:rPr>
              <a:t>MDM Institute (date) Enabling the Agile Enterprise: Driving Digital Transformation via Data Governance, Burlingame, CA available at http://</a:t>
            </a:r>
            <a:r>
              <a:rPr lang="en-US" sz="1400" dirty="0" err="1">
                <a:solidFill>
                  <a:schemeClr val="bg1"/>
                </a:solidFill>
                <a:latin typeface="Trebuchet MS" charset="0"/>
                <a:ea typeface="Trebuchet MS" charset="0"/>
                <a:cs typeface="Trebuchet MS" charset="0"/>
              </a:rPr>
              <a:t>www.oracle.com</a:t>
            </a:r>
            <a:r>
              <a:rPr lang="en-US" sz="1400" dirty="0">
                <a:solidFill>
                  <a:schemeClr val="bg1"/>
                </a:solidFill>
                <a:latin typeface="Trebuchet MS" charset="0"/>
                <a:ea typeface="Trebuchet MS" charset="0"/>
                <a:cs typeface="Trebuchet MS" charset="0"/>
              </a:rPr>
              <a:t>/us/products/applications/finance-visual-whitepaper-2554863.pdf </a:t>
            </a:r>
          </a:p>
          <a:p>
            <a:pPr marL="342900" indent="-342900">
              <a:buFont typeface="+mj-lt"/>
              <a:buAutoNum type="arabicPeriod" startAt="16"/>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startAt="16"/>
            </a:pPr>
            <a:r>
              <a:rPr lang="en-US" sz="1400" dirty="0">
                <a:solidFill>
                  <a:schemeClr val="bg1"/>
                </a:solidFill>
                <a:latin typeface="Trebuchet MS" charset="0"/>
                <a:ea typeface="Trebuchet MS" charset="0"/>
                <a:cs typeface="Trebuchet MS" charset="0"/>
              </a:rPr>
              <a:t>National Institute of Standards and Technology (2010) Guide to Protecting the Confidentiality of Personally Identifiable Information (PII), (NIST Special Publication 800-122) available at http://</a:t>
            </a:r>
            <a:r>
              <a:rPr lang="en-US" sz="1400" dirty="0" err="1">
                <a:solidFill>
                  <a:schemeClr val="bg1"/>
                </a:solidFill>
                <a:latin typeface="Trebuchet MS" charset="0"/>
                <a:ea typeface="Trebuchet MS" charset="0"/>
                <a:cs typeface="Trebuchet MS" charset="0"/>
              </a:rPr>
              <a:t>nvlpubs.nist.gov</a:t>
            </a:r>
            <a:r>
              <a:rPr lang="en-US" sz="1400" dirty="0">
                <a:solidFill>
                  <a:schemeClr val="bg1"/>
                </a:solidFill>
                <a:latin typeface="Trebuchet MS" charset="0"/>
                <a:ea typeface="Trebuchet MS" charset="0"/>
                <a:cs typeface="Trebuchet MS" charset="0"/>
              </a:rPr>
              <a:t>/</a:t>
            </a:r>
            <a:r>
              <a:rPr lang="en-US" sz="1400" dirty="0" err="1">
                <a:solidFill>
                  <a:schemeClr val="bg1"/>
                </a:solidFill>
                <a:latin typeface="Trebuchet MS" charset="0"/>
                <a:ea typeface="Trebuchet MS" charset="0"/>
                <a:cs typeface="Trebuchet MS" charset="0"/>
              </a:rPr>
              <a:t>nistpubs</a:t>
            </a:r>
            <a:r>
              <a:rPr lang="en-US" sz="1400" dirty="0">
                <a:solidFill>
                  <a:schemeClr val="bg1"/>
                </a:solidFill>
                <a:latin typeface="Trebuchet MS" charset="0"/>
                <a:ea typeface="Trebuchet MS" charset="0"/>
                <a:cs typeface="Trebuchet MS" charset="0"/>
              </a:rPr>
              <a:t>/Legacy/SP/nistspecialpublication800-122.pdf </a:t>
            </a:r>
          </a:p>
          <a:p>
            <a:pPr marL="342900" indent="-342900">
              <a:buFont typeface="+mj-lt"/>
              <a:buAutoNum type="arabicPeriod" startAt="16"/>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startAt="16"/>
            </a:pPr>
            <a:r>
              <a:rPr lang="en-US" sz="1400" dirty="0">
                <a:solidFill>
                  <a:schemeClr val="bg1"/>
                </a:solidFill>
                <a:latin typeface="Trebuchet MS" charset="0"/>
                <a:ea typeface="Trebuchet MS" charset="0"/>
                <a:cs typeface="Trebuchet MS" charset="0"/>
              </a:rPr>
              <a:t>Office of Superintendent of Public Instruction, State of Washington (2015) Data Governance System for K-12 Data, Policies and Procedures available at http://www.k12.wa.us/K12DataGovernance/</a:t>
            </a:r>
            <a:r>
              <a:rPr lang="en-US" sz="1400" dirty="0" err="1">
                <a:solidFill>
                  <a:schemeClr val="bg1"/>
                </a:solidFill>
                <a:latin typeface="Trebuchet MS" charset="0"/>
                <a:ea typeface="Trebuchet MS" charset="0"/>
                <a:cs typeface="Trebuchet MS" charset="0"/>
              </a:rPr>
              <a:t>pubdocs</a:t>
            </a:r>
            <a:r>
              <a:rPr lang="en-US" sz="1400" dirty="0">
                <a:solidFill>
                  <a:schemeClr val="bg1"/>
                </a:solidFill>
                <a:latin typeface="Trebuchet MS" charset="0"/>
                <a:ea typeface="Trebuchet MS" charset="0"/>
                <a:cs typeface="Trebuchet MS" charset="0"/>
              </a:rPr>
              <a:t>/</a:t>
            </a:r>
            <a:r>
              <a:rPr lang="en-US" sz="1400" dirty="0" err="1">
                <a:solidFill>
                  <a:schemeClr val="bg1"/>
                </a:solidFill>
                <a:latin typeface="Trebuchet MS" charset="0"/>
                <a:ea typeface="Trebuchet MS" charset="0"/>
                <a:cs typeface="Trebuchet MS" charset="0"/>
              </a:rPr>
              <a:t>DataGovernanceManual.pdf</a:t>
            </a:r>
            <a:r>
              <a:rPr lang="en-US" sz="1400" dirty="0">
                <a:solidFill>
                  <a:schemeClr val="bg1"/>
                </a:solidFill>
                <a:latin typeface="Trebuchet MS" charset="0"/>
                <a:ea typeface="Trebuchet MS" charset="0"/>
                <a:cs typeface="Trebuchet MS" charset="0"/>
              </a:rPr>
              <a:t>. </a:t>
            </a:r>
          </a:p>
          <a:p>
            <a:pPr marL="342900" indent="-342900">
              <a:buFont typeface="+mj-lt"/>
              <a:buAutoNum type="arabicPeriod" startAt="16"/>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startAt="16"/>
            </a:pPr>
            <a:r>
              <a:rPr lang="en-US" sz="1400" dirty="0">
                <a:solidFill>
                  <a:schemeClr val="bg1"/>
                </a:solidFill>
                <a:latin typeface="Trebuchet MS" charset="0"/>
                <a:ea typeface="Trebuchet MS" charset="0"/>
                <a:cs typeface="Trebuchet MS" charset="0"/>
              </a:rPr>
              <a:t>Privacy Technical Assistance Center (2014): Data Governance and Stewardship, available at http://</a:t>
            </a:r>
            <a:r>
              <a:rPr lang="en-US" sz="1400" dirty="0" err="1">
                <a:solidFill>
                  <a:schemeClr val="bg1"/>
                </a:solidFill>
                <a:latin typeface="Trebuchet MS" charset="0"/>
                <a:ea typeface="Trebuchet MS" charset="0"/>
                <a:cs typeface="Trebuchet MS" charset="0"/>
              </a:rPr>
              <a:t>ptac.ed.gov</a:t>
            </a:r>
            <a:r>
              <a:rPr lang="en-US" sz="1400" dirty="0">
                <a:solidFill>
                  <a:schemeClr val="bg1"/>
                </a:solidFill>
                <a:latin typeface="Trebuchet MS" charset="0"/>
                <a:ea typeface="Trebuchet MS" charset="0"/>
                <a:cs typeface="Trebuchet MS" charset="0"/>
              </a:rPr>
              <a:t>/sites/default/files/</a:t>
            </a:r>
            <a:r>
              <a:rPr lang="en-US" sz="1400" dirty="0" err="1">
                <a:solidFill>
                  <a:schemeClr val="bg1"/>
                </a:solidFill>
                <a:latin typeface="Trebuchet MS" charset="0"/>
                <a:ea typeface="Trebuchet MS" charset="0"/>
                <a:cs typeface="Trebuchet MS" charset="0"/>
              </a:rPr>
              <a:t>Data_Governance_and_Stewardship.pdf</a:t>
            </a:r>
            <a:r>
              <a:rPr lang="en-US" sz="1400" dirty="0">
                <a:solidFill>
                  <a:schemeClr val="bg1"/>
                </a:solidFill>
                <a:latin typeface="Trebuchet MS" charset="0"/>
                <a:ea typeface="Trebuchet MS" charset="0"/>
                <a:cs typeface="Trebuchet MS" charset="0"/>
              </a:rPr>
              <a:t>.</a:t>
            </a:r>
          </a:p>
          <a:p>
            <a:pPr marL="342900" indent="-342900">
              <a:buFont typeface="+mj-lt"/>
              <a:buAutoNum type="arabicPeriod" startAt="16"/>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startAt="16"/>
            </a:pPr>
            <a:r>
              <a:rPr lang="en-US" sz="1400" dirty="0">
                <a:solidFill>
                  <a:schemeClr val="bg1"/>
                </a:solidFill>
                <a:latin typeface="Trebuchet MS" charset="0"/>
                <a:ea typeface="Trebuchet MS" charset="0"/>
                <a:cs typeface="Trebuchet MS" charset="0"/>
              </a:rPr>
              <a:t>Privacy Technical Assistance Center (2015): Data Governance Checklist, available at http://</a:t>
            </a:r>
            <a:r>
              <a:rPr lang="en-US" sz="1400" dirty="0" err="1">
                <a:solidFill>
                  <a:schemeClr val="bg1"/>
                </a:solidFill>
                <a:latin typeface="Trebuchet MS" charset="0"/>
                <a:ea typeface="Trebuchet MS" charset="0"/>
                <a:cs typeface="Trebuchet MS" charset="0"/>
              </a:rPr>
              <a:t>ptac.ed.gov</a:t>
            </a:r>
            <a:r>
              <a:rPr lang="en-US" sz="1400" dirty="0">
                <a:solidFill>
                  <a:schemeClr val="bg1"/>
                </a:solidFill>
                <a:latin typeface="Trebuchet MS" charset="0"/>
                <a:ea typeface="Trebuchet MS" charset="0"/>
                <a:cs typeface="Trebuchet MS" charset="0"/>
              </a:rPr>
              <a:t>/sites/default/files/Data%20Governance%20Checklist%20%281%29.pdf. </a:t>
            </a:r>
          </a:p>
          <a:p>
            <a:pPr marL="342900" indent="-342900">
              <a:buFont typeface="+mj-lt"/>
              <a:buAutoNum type="arabicPeriod" startAt="16"/>
            </a:pPr>
            <a:endParaRPr lang="en-US" sz="1400" dirty="0">
              <a:solidFill>
                <a:schemeClr val="bg1"/>
              </a:solidFill>
              <a:latin typeface="Trebuchet MS" charset="0"/>
              <a:ea typeface="Trebuchet MS" charset="0"/>
              <a:cs typeface="Trebuchet MS" charset="0"/>
            </a:endParaRPr>
          </a:p>
        </p:txBody>
      </p:sp>
      <p:sp>
        <p:nvSpPr>
          <p:cNvPr id="7" name="Action Button: Return 6">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153793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5" name="TextBox 4"/>
          <p:cNvSpPr txBox="1"/>
          <p:nvPr/>
        </p:nvSpPr>
        <p:spPr>
          <a:xfrm>
            <a:off x="2493818" y="1928553"/>
            <a:ext cx="184731" cy="246221"/>
          </a:xfrm>
          <a:prstGeom prst="rect">
            <a:avLst/>
          </a:prstGeom>
          <a:noFill/>
        </p:spPr>
        <p:txBody>
          <a:bodyPr wrap="none" rtlCol="0">
            <a:spAutoFit/>
          </a:bodyPr>
          <a:lstStyle/>
          <a:p>
            <a:endParaRPr lang="en-US" dirty="0"/>
          </a:p>
        </p:txBody>
      </p:sp>
      <p:sp>
        <p:nvSpPr>
          <p:cNvPr id="6" name="TextBox 5"/>
          <p:cNvSpPr txBox="1"/>
          <p:nvPr/>
        </p:nvSpPr>
        <p:spPr>
          <a:xfrm>
            <a:off x="304800" y="1447800"/>
            <a:ext cx="8382000" cy="4401205"/>
          </a:xfrm>
          <a:prstGeom prst="rect">
            <a:avLst/>
          </a:prstGeom>
          <a:noFill/>
        </p:spPr>
        <p:txBody>
          <a:bodyPr wrap="square" rtlCol="0">
            <a:spAutoFit/>
          </a:bodyPr>
          <a:lstStyle/>
          <a:p>
            <a:pPr marL="342900" indent="-342900">
              <a:buFont typeface="+mj-lt"/>
              <a:buAutoNum type="arabicPeriod" startAt="22"/>
            </a:pPr>
            <a:r>
              <a:rPr lang="en-US" sz="1400" dirty="0">
                <a:solidFill>
                  <a:schemeClr val="bg1"/>
                </a:solidFill>
                <a:latin typeface="Trebuchet MS" charset="0"/>
                <a:ea typeface="Trebuchet MS" charset="0"/>
                <a:cs typeface="Trebuchet MS" charset="0"/>
              </a:rPr>
              <a:t>Privacy Technical Assistance Center (2011): Data Security: Top Threats to Data Protection, available at http://</a:t>
            </a:r>
            <a:r>
              <a:rPr lang="en-US" sz="1400" dirty="0" err="1">
                <a:solidFill>
                  <a:schemeClr val="bg1"/>
                </a:solidFill>
                <a:latin typeface="Trebuchet MS" charset="0"/>
                <a:ea typeface="Trebuchet MS" charset="0"/>
                <a:cs typeface="Trebuchet MS" charset="0"/>
              </a:rPr>
              <a:t>ptac.ed.gov</a:t>
            </a:r>
            <a:r>
              <a:rPr lang="en-US" sz="1400" dirty="0">
                <a:solidFill>
                  <a:schemeClr val="bg1"/>
                </a:solidFill>
                <a:latin typeface="Trebuchet MS" charset="0"/>
                <a:ea typeface="Trebuchet MS" charset="0"/>
                <a:cs typeface="Trebuchet MS" charset="0"/>
              </a:rPr>
              <a:t>/sites/default/files/issue-brief-threats-to-your-</a:t>
            </a:r>
            <a:r>
              <a:rPr lang="en-US" sz="1400" dirty="0" err="1">
                <a:solidFill>
                  <a:schemeClr val="bg1"/>
                </a:solidFill>
                <a:latin typeface="Trebuchet MS" charset="0"/>
                <a:ea typeface="Trebuchet MS" charset="0"/>
                <a:cs typeface="Trebuchet MS" charset="0"/>
              </a:rPr>
              <a:t>data.pdf</a:t>
            </a:r>
            <a:r>
              <a:rPr lang="en-US" sz="1400" dirty="0">
                <a:solidFill>
                  <a:schemeClr val="bg1"/>
                </a:solidFill>
                <a:latin typeface="Trebuchet MS" charset="0"/>
                <a:ea typeface="Trebuchet MS" charset="0"/>
                <a:cs typeface="Trebuchet MS" charset="0"/>
              </a:rPr>
              <a:t>.</a:t>
            </a:r>
          </a:p>
          <a:p>
            <a:pPr marL="342900" indent="-342900">
              <a:buFont typeface="+mj-lt"/>
              <a:buAutoNum type="arabicPeriod" startAt="22"/>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startAt="22"/>
            </a:pPr>
            <a:r>
              <a:rPr lang="en-US" sz="1400" dirty="0">
                <a:solidFill>
                  <a:schemeClr val="bg1"/>
                </a:solidFill>
                <a:latin typeface="Trebuchet MS" charset="0"/>
                <a:ea typeface="Trebuchet MS" charset="0"/>
                <a:cs typeface="Trebuchet MS" charset="0"/>
              </a:rPr>
              <a:t>Protiviti (2014) Data Governance </a:t>
            </a:r>
            <a:r>
              <a:rPr lang="en-US" sz="1400" dirty="0" err="1">
                <a:solidFill>
                  <a:schemeClr val="bg1"/>
                </a:solidFill>
                <a:latin typeface="Trebuchet MS" charset="0"/>
                <a:ea typeface="Trebuchet MS" charset="0"/>
                <a:cs typeface="Trebuchet MS" charset="0"/>
              </a:rPr>
              <a:t>Overiew</a:t>
            </a:r>
            <a:r>
              <a:rPr lang="en-US" sz="1400" dirty="0">
                <a:solidFill>
                  <a:schemeClr val="bg1"/>
                </a:solidFill>
                <a:latin typeface="Trebuchet MS" charset="0"/>
                <a:ea typeface="Trebuchet MS" charset="0"/>
                <a:cs typeface="Trebuchet MS" charset="0"/>
              </a:rPr>
              <a:t>, ISACA Atlanta available at https://</a:t>
            </a:r>
            <a:r>
              <a:rPr lang="en-US" sz="1400" dirty="0" err="1">
                <a:solidFill>
                  <a:schemeClr val="bg1"/>
                </a:solidFill>
                <a:latin typeface="Trebuchet MS" charset="0"/>
                <a:ea typeface="Trebuchet MS" charset="0"/>
                <a:cs typeface="Trebuchet MS" charset="0"/>
              </a:rPr>
              <a:t>www.isaca.org</a:t>
            </a:r>
            <a:r>
              <a:rPr lang="en-US" sz="1400" dirty="0">
                <a:solidFill>
                  <a:schemeClr val="bg1"/>
                </a:solidFill>
                <a:latin typeface="Trebuchet MS" charset="0"/>
                <a:ea typeface="Trebuchet MS" charset="0"/>
                <a:cs typeface="Trebuchet MS" charset="0"/>
              </a:rPr>
              <a:t>/chapters3/Atlanta/</a:t>
            </a:r>
            <a:r>
              <a:rPr lang="en-US" sz="1400" dirty="0" err="1">
                <a:solidFill>
                  <a:schemeClr val="bg1"/>
                </a:solidFill>
                <a:latin typeface="Trebuchet MS" charset="0"/>
                <a:ea typeface="Trebuchet MS" charset="0"/>
                <a:cs typeface="Trebuchet MS" charset="0"/>
              </a:rPr>
              <a:t>AboutOurChapter</a:t>
            </a:r>
            <a:r>
              <a:rPr lang="en-US" sz="1400" dirty="0">
                <a:solidFill>
                  <a:schemeClr val="bg1"/>
                </a:solidFill>
                <a:latin typeface="Trebuchet MS" charset="0"/>
                <a:ea typeface="Trebuchet MS" charset="0"/>
                <a:cs typeface="Trebuchet MS" charset="0"/>
              </a:rPr>
              <a:t>/Documents/GW2014/Implementing%20a%20Data%20Governance%20Program%20-%20Chalker%202014.pdf </a:t>
            </a:r>
          </a:p>
          <a:p>
            <a:pPr marL="342900" indent="-342900">
              <a:buFont typeface="+mj-lt"/>
              <a:buAutoNum type="arabicPeriod" startAt="22"/>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startAt="22"/>
            </a:pPr>
            <a:r>
              <a:rPr lang="en-US" sz="1400" dirty="0">
                <a:solidFill>
                  <a:schemeClr val="bg1"/>
                </a:solidFill>
                <a:latin typeface="Trebuchet MS" charset="0"/>
                <a:ea typeface="Trebuchet MS" charset="0"/>
                <a:cs typeface="Trebuchet MS" charset="0"/>
              </a:rPr>
              <a:t>Reform Support Network (2014) Education Enterprise Architecture: Aligning Education Reform with Services and Systems.</a:t>
            </a:r>
          </a:p>
          <a:p>
            <a:pPr marL="342900" indent="-342900">
              <a:buFont typeface="+mj-lt"/>
              <a:buAutoNum type="arabicPeriod" startAt="22"/>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startAt="22"/>
            </a:pPr>
            <a:r>
              <a:rPr lang="en-US" sz="1400" dirty="0">
                <a:solidFill>
                  <a:schemeClr val="bg1"/>
                </a:solidFill>
                <a:latin typeface="Trebuchet MS" charset="0"/>
                <a:ea typeface="Trebuchet MS" charset="0"/>
                <a:cs typeface="Trebuchet MS" charset="0"/>
              </a:rPr>
              <a:t>Reform Support Network (2014) Education Enterprise Guidebook.</a:t>
            </a:r>
          </a:p>
          <a:p>
            <a:pPr marL="342900" indent="-342900">
              <a:buFont typeface="+mj-lt"/>
              <a:buAutoNum type="arabicPeriod" startAt="22"/>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startAt="22"/>
            </a:pPr>
            <a:r>
              <a:rPr lang="en-US" sz="1400" dirty="0">
                <a:solidFill>
                  <a:schemeClr val="bg1"/>
                </a:solidFill>
                <a:latin typeface="Trebuchet MS" charset="0"/>
                <a:ea typeface="Trebuchet MS" charset="0"/>
                <a:cs typeface="Trebuchet MS" charset="0"/>
              </a:rPr>
              <a:t>SAS Institute (2015) Data Management Backgrounder – What it is and why it matters, available at https://</a:t>
            </a:r>
            <a:r>
              <a:rPr lang="en-US" sz="1400" dirty="0" err="1">
                <a:solidFill>
                  <a:schemeClr val="bg1"/>
                </a:solidFill>
                <a:latin typeface="Trebuchet MS" charset="0"/>
                <a:ea typeface="Trebuchet MS" charset="0"/>
                <a:cs typeface="Trebuchet MS" charset="0"/>
              </a:rPr>
              <a:t>www.sas.com</a:t>
            </a:r>
            <a:r>
              <a:rPr lang="en-US" sz="1400" dirty="0">
                <a:solidFill>
                  <a:schemeClr val="bg1"/>
                </a:solidFill>
                <a:latin typeface="Trebuchet MS" charset="0"/>
                <a:ea typeface="Trebuchet MS" charset="0"/>
                <a:cs typeface="Trebuchet MS" charset="0"/>
              </a:rPr>
              <a:t>/content/dam/SAS/</a:t>
            </a:r>
            <a:r>
              <a:rPr lang="en-US" sz="1400" dirty="0" err="1">
                <a:solidFill>
                  <a:schemeClr val="bg1"/>
                </a:solidFill>
                <a:latin typeface="Trebuchet MS" charset="0"/>
                <a:ea typeface="Trebuchet MS" charset="0"/>
                <a:cs typeface="Trebuchet MS" charset="0"/>
              </a:rPr>
              <a:t>en_us</a:t>
            </a:r>
            <a:r>
              <a:rPr lang="en-US" sz="1400" dirty="0">
                <a:solidFill>
                  <a:schemeClr val="bg1"/>
                </a:solidFill>
                <a:latin typeface="Trebuchet MS" charset="0"/>
                <a:ea typeface="Trebuchet MS" charset="0"/>
                <a:cs typeface="Trebuchet MS" charset="0"/>
              </a:rPr>
              <a:t>/doc/other1/data-management-backgrounder-107751.pdf. </a:t>
            </a:r>
          </a:p>
          <a:p>
            <a:pPr marL="342900" indent="-342900">
              <a:buFont typeface="+mj-lt"/>
              <a:buAutoNum type="arabicPeriod" startAt="22"/>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startAt="22"/>
            </a:pPr>
            <a:r>
              <a:rPr lang="en-US" sz="1400" dirty="0">
                <a:solidFill>
                  <a:schemeClr val="bg1"/>
                </a:solidFill>
                <a:latin typeface="Trebuchet MS" charset="0"/>
                <a:ea typeface="Trebuchet MS" charset="0"/>
                <a:cs typeface="Trebuchet MS" charset="0"/>
              </a:rPr>
              <a:t>Siegel, Bob (2016) What is the difference between privacy and security?  IDG CIO Opinion Article available at http://</a:t>
            </a:r>
            <a:r>
              <a:rPr lang="en-US" sz="1400" dirty="0" err="1">
                <a:solidFill>
                  <a:schemeClr val="bg1"/>
                </a:solidFill>
                <a:latin typeface="Trebuchet MS" charset="0"/>
                <a:ea typeface="Trebuchet MS" charset="0"/>
                <a:cs typeface="Trebuchet MS" charset="0"/>
              </a:rPr>
              <a:t>www.cio.com</a:t>
            </a:r>
            <a:r>
              <a:rPr lang="en-US" sz="1400" dirty="0">
                <a:solidFill>
                  <a:schemeClr val="bg1"/>
                </a:solidFill>
                <a:latin typeface="Trebuchet MS" charset="0"/>
                <a:ea typeface="Trebuchet MS" charset="0"/>
                <a:cs typeface="Trebuchet MS" charset="0"/>
              </a:rPr>
              <a:t>/article/3075023/privacy/the-difference-between-privacy-and-</a:t>
            </a:r>
            <a:r>
              <a:rPr lang="en-US" sz="1400" dirty="0" err="1">
                <a:solidFill>
                  <a:schemeClr val="bg1"/>
                </a:solidFill>
                <a:latin typeface="Trebuchet MS" charset="0"/>
                <a:ea typeface="Trebuchet MS" charset="0"/>
                <a:cs typeface="Trebuchet MS" charset="0"/>
              </a:rPr>
              <a:t>security.html</a:t>
            </a:r>
            <a:r>
              <a:rPr lang="en-US" sz="1400" dirty="0">
                <a:solidFill>
                  <a:schemeClr val="bg1"/>
                </a:solidFill>
                <a:latin typeface="Trebuchet MS" charset="0"/>
                <a:ea typeface="Trebuchet MS" charset="0"/>
                <a:cs typeface="Trebuchet MS" charset="0"/>
              </a:rPr>
              <a:t> </a:t>
            </a:r>
          </a:p>
          <a:p>
            <a:pPr marL="342900" indent="-342900">
              <a:buFont typeface="+mj-lt"/>
              <a:buAutoNum type="arabicPeriod" startAt="22"/>
            </a:pPr>
            <a:endParaRPr lang="en-US" sz="1400" dirty="0">
              <a:solidFill>
                <a:schemeClr val="bg1"/>
              </a:solidFill>
              <a:latin typeface="Trebuchet MS" charset="0"/>
              <a:ea typeface="Trebuchet MS" charset="0"/>
              <a:cs typeface="Trebuchet MS" charset="0"/>
            </a:endParaRPr>
          </a:p>
        </p:txBody>
      </p:sp>
      <p:sp>
        <p:nvSpPr>
          <p:cNvPr id="7" name="Action Button: Return 6">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85438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5" name="TextBox 4"/>
          <p:cNvSpPr txBox="1"/>
          <p:nvPr/>
        </p:nvSpPr>
        <p:spPr>
          <a:xfrm>
            <a:off x="2493818" y="1928553"/>
            <a:ext cx="184731" cy="246221"/>
          </a:xfrm>
          <a:prstGeom prst="rect">
            <a:avLst/>
          </a:prstGeom>
          <a:noFill/>
        </p:spPr>
        <p:txBody>
          <a:bodyPr wrap="none" rtlCol="0">
            <a:spAutoFit/>
          </a:bodyPr>
          <a:lstStyle/>
          <a:p>
            <a:endParaRPr lang="en-US" dirty="0"/>
          </a:p>
        </p:txBody>
      </p:sp>
      <p:sp>
        <p:nvSpPr>
          <p:cNvPr id="6" name="TextBox 5"/>
          <p:cNvSpPr txBox="1"/>
          <p:nvPr/>
        </p:nvSpPr>
        <p:spPr>
          <a:xfrm>
            <a:off x="304800" y="1447800"/>
            <a:ext cx="8382000" cy="2677656"/>
          </a:xfrm>
          <a:prstGeom prst="rect">
            <a:avLst/>
          </a:prstGeom>
          <a:noFill/>
        </p:spPr>
        <p:txBody>
          <a:bodyPr wrap="square" rtlCol="0">
            <a:spAutoFit/>
          </a:bodyPr>
          <a:lstStyle/>
          <a:p>
            <a:pPr marL="342900" indent="-342900">
              <a:buFont typeface="+mj-lt"/>
              <a:buAutoNum type="arabicPeriod" startAt="28"/>
            </a:pPr>
            <a:r>
              <a:rPr lang="en-US" sz="1400" dirty="0" err="1">
                <a:solidFill>
                  <a:schemeClr val="bg1"/>
                </a:solidFill>
                <a:latin typeface="Trebuchet MS" charset="0"/>
                <a:ea typeface="Trebuchet MS" charset="0"/>
                <a:cs typeface="Trebuchet MS" charset="0"/>
              </a:rPr>
              <a:t>Stiglich</a:t>
            </a:r>
            <a:r>
              <a:rPr lang="en-US" sz="1400" dirty="0">
                <a:solidFill>
                  <a:schemeClr val="bg1"/>
                </a:solidFill>
                <a:latin typeface="Trebuchet MS" charset="0"/>
                <a:ea typeface="Trebuchet MS" charset="0"/>
                <a:cs typeface="Trebuchet MS" charset="0"/>
              </a:rPr>
              <a:t>, Pete (2012) Data Governance vs. Data Management. Healthcare Blog available at http://</a:t>
            </a:r>
            <a:r>
              <a:rPr lang="en-US" sz="1400" dirty="0" err="1">
                <a:solidFill>
                  <a:schemeClr val="bg1"/>
                </a:solidFill>
                <a:latin typeface="Trebuchet MS" charset="0"/>
                <a:ea typeface="Trebuchet MS" charset="0"/>
                <a:cs typeface="Trebuchet MS" charset="0"/>
              </a:rPr>
              <a:t>blogs.perficient.com</a:t>
            </a:r>
            <a:r>
              <a:rPr lang="en-US" sz="1400" dirty="0">
                <a:solidFill>
                  <a:schemeClr val="bg1"/>
                </a:solidFill>
                <a:latin typeface="Trebuchet MS" charset="0"/>
                <a:ea typeface="Trebuchet MS" charset="0"/>
                <a:cs typeface="Trebuchet MS" charset="0"/>
              </a:rPr>
              <a:t>/healthcare/blog/2012/06/12/data-governance-vs-data-management/ </a:t>
            </a:r>
          </a:p>
          <a:p>
            <a:pPr marL="342900" indent="-342900">
              <a:buFont typeface="+mj-lt"/>
              <a:buAutoNum type="arabicPeriod" startAt="28"/>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startAt="28"/>
            </a:pPr>
            <a:r>
              <a:rPr lang="en-US" sz="1400" dirty="0">
                <a:solidFill>
                  <a:schemeClr val="bg1"/>
                </a:solidFill>
                <a:latin typeface="Trebuchet MS" charset="0"/>
                <a:ea typeface="Trebuchet MS" charset="0"/>
                <a:cs typeface="Trebuchet MS" charset="0"/>
              </a:rPr>
              <a:t>Sun, Helen. (2011) Enterprise Information Management: Best Practices in Data Governance. Redwood Shores, CA: Oracle Corporation available at https://</a:t>
            </a:r>
            <a:r>
              <a:rPr lang="en-US" sz="1400" dirty="0" err="1">
                <a:solidFill>
                  <a:schemeClr val="bg1"/>
                </a:solidFill>
                <a:latin typeface="Trebuchet MS" charset="0"/>
                <a:ea typeface="Trebuchet MS" charset="0"/>
                <a:cs typeface="Trebuchet MS" charset="0"/>
              </a:rPr>
              <a:t>iapp.org</a:t>
            </a:r>
            <a:r>
              <a:rPr lang="en-US" sz="1400" dirty="0">
                <a:solidFill>
                  <a:schemeClr val="bg1"/>
                </a:solidFill>
                <a:latin typeface="Trebuchet MS" charset="0"/>
                <a:ea typeface="Trebuchet MS" charset="0"/>
                <a:cs typeface="Trebuchet MS" charset="0"/>
              </a:rPr>
              <a:t>/media/pdf/</a:t>
            </a:r>
            <a:r>
              <a:rPr lang="en-US" sz="1400" dirty="0" err="1">
                <a:solidFill>
                  <a:schemeClr val="bg1"/>
                </a:solidFill>
                <a:latin typeface="Trebuchet MS" charset="0"/>
                <a:ea typeface="Trebuchet MS" charset="0"/>
                <a:cs typeface="Trebuchet MS" charset="0"/>
              </a:rPr>
              <a:t>knowledge_center</a:t>
            </a:r>
            <a:r>
              <a:rPr lang="en-US" sz="1400" dirty="0">
                <a:solidFill>
                  <a:schemeClr val="bg1"/>
                </a:solidFill>
                <a:latin typeface="Trebuchet MS" charset="0"/>
                <a:ea typeface="Trebuchet MS" charset="0"/>
                <a:cs typeface="Trebuchet MS" charset="0"/>
              </a:rPr>
              <a:t>/oea-best-practices-data-gov-400760.pdf </a:t>
            </a:r>
          </a:p>
          <a:p>
            <a:pPr marL="342900" indent="-342900">
              <a:buFont typeface="+mj-lt"/>
              <a:buAutoNum type="arabicPeriod" startAt="28"/>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startAt="28"/>
            </a:pPr>
            <a:r>
              <a:rPr lang="en-US" sz="1400" dirty="0">
                <a:solidFill>
                  <a:schemeClr val="bg1"/>
                </a:solidFill>
                <a:latin typeface="Trebuchet MS" charset="0"/>
                <a:ea typeface="Trebuchet MS" charset="0"/>
                <a:cs typeface="Trebuchet MS" charset="0"/>
              </a:rPr>
              <a:t>Young, Rawdon. (2012) Data Management Maturity (DMM) Model Update. Pittsburgh, PA, Software Engineering Institute, Carnegie Mellon University available at http://</a:t>
            </a:r>
            <a:r>
              <a:rPr lang="en-US" sz="1400" dirty="0" err="1">
                <a:solidFill>
                  <a:schemeClr val="bg1"/>
                </a:solidFill>
                <a:latin typeface="Trebuchet MS" charset="0"/>
                <a:ea typeface="Trebuchet MS" charset="0"/>
                <a:cs typeface="Trebuchet MS" charset="0"/>
              </a:rPr>
              <a:t>cmmiinstitute.com</a:t>
            </a:r>
            <a:r>
              <a:rPr lang="en-US" sz="1400" dirty="0">
                <a:solidFill>
                  <a:schemeClr val="bg1"/>
                </a:solidFill>
                <a:latin typeface="Trebuchet MS" charset="0"/>
                <a:ea typeface="Trebuchet MS" charset="0"/>
                <a:cs typeface="Trebuchet MS" charset="0"/>
              </a:rPr>
              <a:t>/data-management-maturity </a:t>
            </a:r>
          </a:p>
          <a:p>
            <a:pPr marL="342900" indent="-342900">
              <a:buFont typeface="+mj-lt"/>
              <a:buAutoNum type="arabicPeriod" startAt="28"/>
            </a:pPr>
            <a:endParaRPr lang="en-US" sz="1400" dirty="0">
              <a:solidFill>
                <a:schemeClr val="bg1"/>
              </a:solidFill>
              <a:latin typeface="Trebuchet MS" charset="0"/>
              <a:ea typeface="Trebuchet MS" charset="0"/>
              <a:cs typeface="Trebuchet MS" charset="0"/>
            </a:endParaRPr>
          </a:p>
        </p:txBody>
      </p:sp>
      <p:sp>
        <p:nvSpPr>
          <p:cNvPr id="7" name="Action Button: Return 6">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134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Why Data Governance?</a:t>
            </a:r>
          </a:p>
        </p:txBody>
      </p:sp>
      <p:pic>
        <p:nvPicPr>
          <p:cNvPr id="5" name="Picture 4"/>
          <p:cNvPicPr>
            <a:picLocks noChangeAspect="1"/>
          </p:cNvPicPr>
          <p:nvPr/>
        </p:nvPicPr>
        <p:blipFill>
          <a:blip r:embed="rId2"/>
          <a:stretch>
            <a:fillRect/>
          </a:stretch>
        </p:blipFill>
        <p:spPr>
          <a:xfrm>
            <a:off x="2959677" y="3048000"/>
            <a:ext cx="3224645" cy="3224645"/>
          </a:xfrm>
          <a:prstGeom prst="rect">
            <a:avLst/>
          </a:prstGeom>
        </p:spPr>
      </p:pic>
      <p:sp>
        <p:nvSpPr>
          <p:cNvPr id="4" name="Action Button: Return 3">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18803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 and Purpose</a:t>
            </a:r>
          </a:p>
        </p:txBody>
      </p:sp>
      <p:sp>
        <p:nvSpPr>
          <p:cNvPr id="3" name="TextBox 2"/>
          <p:cNvSpPr txBox="1"/>
          <p:nvPr/>
        </p:nvSpPr>
        <p:spPr>
          <a:xfrm>
            <a:off x="457200" y="1600200"/>
            <a:ext cx="8229600" cy="1477328"/>
          </a:xfrm>
          <a:prstGeom prst="rect">
            <a:avLst/>
          </a:prstGeom>
          <a:noFill/>
        </p:spPr>
        <p:txBody>
          <a:bodyPr wrap="square" rtlCol="0">
            <a:spAutoFit/>
          </a:bodyPr>
          <a:lstStyle/>
          <a:p>
            <a:r>
              <a:rPr lang="en-US" sz="1800" dirty="0">
                <a:solidFill>
                  <a:schemeClr val="bg1"/>
                </a:solidFill>
                <a:latin typeface="Trebuchet MS" charset="0"/>
                <a:ea typeface="Trebuchet MS" charset="0"/>
                <a:cs typeface="Trebuchet MS" charset="0"/>
              </a:rPr>
              <a:t>The </a:t>
            </a:r>
            <a:r>
              <a:rPr lang="en-US" sz="1800" b="1" dirty="0">
                <a:solidFill>
                  <a:srgbClr val="993300"/>
                </a:solidFill>
                <a:latin typeface="Trebuchet MS" charset="0"/>
                <a:ea typeface="Trebuchet MS" charset="0"/>
                <a:cs typeface="Trebuchet MS" charset="0"/>
              </a:rPr>
              <a:t>reason</a:t>
            </a:r>
            <a:r>
              <a:rPr lang="en-US" sz="1800" dirty="0">
                <a:solidFill>
                  <a:schemeClr val="bg1"/>
                </a:solidFill>
                <a:latin typeface="Trebuchet MS" charset="0"/>
                <a:ea typeface="Trebuchet MS" charset="0"/>
                <a:cs typeface="Trebuchet MS" charset="0"/>
              </a:rPr>
              <a:t> for establishing a strong governance process is to ensure that once data is decoupled from the application that created it, </a:t>
            </a:r>
            <a:r>
              <a:rPr lang="en-US" sz="1800" u="sng" dirty="0">
                <a:solidFill>
                  <a:schemeClr val="bg1"/>
                </a:solidFill>
                <a:latin typeface="Trebuchet MS" charset="0"/>
                <a:ea typeface="Trebuchet MS" charset="0"/>
                <a:cs typeface="Trebuchet MS" charset="0"/>
              </a:rPr>
              <a:t>the rules and details of the data are known and respected by all other data constituents</a:t>
            </a:r>
            <a:r>
              <a:rPr lang="en-US" sz="1800" dirty="0">
                <a:solidFill>
                  <a:schemeClr val="bg1"/>
                </a:solidFill>
                <a:latin typeface="Trebuchet MS" charset="0"/>
                <a:ea typeface="Trebuchet MS" charset="0"/>
                <a:cs typeface="Trebuchet MS" charset="0"/>
              </a:rPr>
              <a:t>. The role governance plays within an overall data strategy is to </a:t>
            </a:r>
            <a:r>
              <a:rPr lang="en-US" sz="1800" u="sng" dirty="0">
                <a:solidFill>
                  <a:schemeClr val="bg1"/>
                </a:solidFill>
                <a:latin typeface="Trebuchet MS" charset="0"/>
                <a:ea typeface="Trebuchet MS" charset="0"/>
                <a:cs typeface="Trebuchet MS" charset="0"/>
              </a:rPr>
              <a:t>ensure that data is managed consistently across the company</a:t>
            </a:r>
            <a:r>
              <a:rPr lang="en-US" sz="1800" dirty="0">
                <a:solidFill>
                  <a:schemeClr val="bg1"/>
                </a:solidFill>
                <a:latin typeface="Trebuchet MS" charset="0"/>
                <a:ea typeface="Trebuchet MS" charset="0"/>
                <a:cs typeface="Trebuchet MS" charset="0"/>
              </a:rPr>
              <a:t>. </a:t>
            </a:r>
          </a:p>
        </p:txBody>
      </p:sp>
      <p:sp>
        <p:nvSpPr>
          <p:cNvPr id="4" name="TextBox 3"/>
          <p:cNvSpPr txBox="1"/>
          <p:nvPr/>
        </p:nvSpPr>
        <p:spPr>
          <a:xfrm>
            <a:off x="457200" y="3505200"/>
            <a:ext cx="8229600" cy="2308324"/>
          </a:xfrm>
          <a:prstGeom prst="rect">
            <a:avLst/>
          </a:prstGeom>
          <a:noFill/>
        </p:spPr>
        <p:txBody>
          <a:bodyPr wrap="square" rtlCol="0">
            <a:spAutoFit/>
          </a:bodyPr>
          <a:lstStyle/>
          <a:p>
            <a:r>
              <a:rPr lang="en-US" sz="1800" dirty="0">
                <a:solidFill>
                  <a:schemeClr val="bg1"/>
                </a:solidFill>
                <a:latin typeface="Trebuchet MS" charset="0"/>
                <a:ea typeface="Trebuchet MS" charset="0"/>
                <a:cs typeface="Trebuchet MS" charset="0"/>
              </a:rPr>
              <a:t>The </a:t>
            </a:r>
            <a:r>
              <a:rPr lang="en-US" sz="1800" b="1" dirty="0">
                <a:solidFill>
                  <a:srgbClr val="993300"/>
                </a:solidFill>
                <a:latin typeface="Trebuchet MS" charset="0"/>
                <a:ea typeface="Trebuchet MS" charset="0"/>
                <a:cs typeface="Trebuchet MS" charset="0"/>
              </a:rPr>
              <a:t>purpose</a:t>
            </a:r>
            <a:r>
              <a:rPr lang="en-US" sz="1800" dirty="0">
                <a:solidFill>
                  <a:schemeClr val="bg1"/>
                </a:solidFill>
                <a:latin typeface="Trebuchet MS" charset="0"/>
                <a:ea typeface="Trebuchet MS" charset="0"/>
                <a:cs typeface="Trebuchet MS" charset="0"/>
              </a:rPr>
              <a:t> of data governance isn’t to limit data access or insert a harsh, unusable level of rigor that interferes with usage. Its premise is simply to ensure </a:t>
            </a:r>
            <a:r>
              <a:rPr lang="en-US" sz="1800" u="sng" dirty="0">
                <a:solidFill>
                  <a:schemeClr val="bg1"/>
                </a:solidFill>
                <a:latin typeface="Trebuchet MS" charset="0"/>
                <a:ea typeface="Trebuchet MS" charset="0"/>
                <a:cs typeface="Trebuchet MS" charset="0"/>
              </a:rPr>
              <a:t>that data becomes easier to access, use and share</a:t>
            </a:r>
            <a:r>
              <a:rPr lang="en-US" sz="1800" dirty="0">
                <a:solidFill>
                  <a:schemeClr val="bg1"/>
                </a:solidFill>
                <a:latin typeface="Trebuchet MS" charset="0"/>
                <a:ea typeface="Trebuchet MS" charset="0"/>
                <a:cs typeface="Trebuchet MS" charset="0"/>
              </a:rPr>
              <a:t>. The rigor introduced by a data governance effort shouldn’t be overwhelming or burdensome. While data governance may initially affect developers’ productivity (because of the new processes and work activities), </a:t>
            </a:r>
            <a:r>
              <a:rPr lang="en-US" sz="1800" u="sng" dirty="0">
                <a:solidFill>
                  <a:schemeClr val="bg1"/>
                </a:solidFill>
                <a:latin typeface="Trebuchet MS" charset="0"/>
                <a:ea typeface="Trebuchet MS" charset="0"/>
                <a:cs typeface="Trebuchet MS" charset="0"/>
              </a:rPr>
              <a:t>the benefits to downstream data constituents and dramatic improvements in productivity should more than counteract the initial impact</a:t>
            </a:r>
            <a:r>
              <a:rPr lang="en-US" sz="1800" dirty="0">
                <a:solidFill>
                  <a:schemeClr val="bg1"/>
                </a:solidFill>
                <a:latin typeface="Trebuchet MS" charset="0"/>
                <a:ea typeface="Trebuchet MS" charset="0"/>
                <a:cs typeface="Trebuchet MS" charset="0"/>
              </a:rPr>
              <a:t>. </a:t>
            </a:r>
          </a:p>
        </p:txBody>
      </p:sp>
      <p:sp>
        <p:nvSpPr>
          <p:cNvPr id="5" name="TextBox 4"/>
          <p:cNvSpPr txBox="1"/>
          <p:nvPr/>
        </p:nvSpPr>
        <p:spPr>
          <a:xfrm>
            <a:off x="3810000" y="5826224"/>
            <a:ext cx="4876800" cy="461665"/>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Levy, Evan. </a:t>
            </a:r>
            <a:r>
              <a:rPr lang="en-US" sz="1200" i="1" dirty="0">
                <a:solidFill>
                  <a:srgbClr val="993300"/>
                </a:solidFill>
                <a:latin typeface="Trebuchet MS" charset="0"/>
                <a:ea typeface="Trebuchet MS" charset="0"/>
                <a:cs typeface="Trebuchet MS" charset="0"/>
              </a:rPr>
              <a:t>The 5 Essential Components of a Data Strategy</a:t>
            </a:r>
            <a:r>
              <a:rPr lang="en-US" sz="1200" dirty="0">
                <a:solidFill>
                  <a:srgbClr val="993300"/>
                </a:solidFill>
                <a:latin typeface="Trebuchet MS" charset="0"/>
                <a:ea typeface="Trebuchet MS" charset="0"/>
                <a:cs typeface="Trebuchet MS" charset="0"/>
              </a:rPr>
              <a:t>. Carey, NC: SAS Institute</a:t>
            </a:r>
          </a:p>
        </p:txBody>
      </p:sp>
      <p:sp>
        <p:nvSpPr>
          <p:cNvPr id="6" name="Action Button: Return 5">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96598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a:t>
            </a:r>
          </a:p>
        </p:txBody>
      </p:sp>
      <p:sp>
        <p:nvSpPr>
          <p:cNvPr id="3" name="TextBox 2"/>
          <p:cNvSpPr txBox="1"/>
          <p:nvPr/>
        </p:nvSpPr>
        <p:spPr>
          <a:xfrm>
            <a:off x="381000" y="1447800"/>
            <a:ext cx="7848600" cy="4154984"/>
          </a:xfrm>
          <a:prstGeom prst="rect">
            <a:avLst/>
          </a:prstGeom>
          <a:noFill/>
        </p:spPr>
        <p:txBody>
          <a:bodyPr wrap="square" rtlCol="0">
            <a:spAutoFit/>
          </a:bodyPr>
          <a:lstStyle/>
          <a:p>
            <a:r>
              <a:rPr lang="en-US" sz="2400" b="1" dirty="0">
                <a:solidFill>
                  <a:schemeClr val="bg1"/>
                </a:solidFill>
                <a:latin typeface="Trebuchet MS" charset="0"/>
                <a:ea typeface="Trebuchet MS" charset="0"/>
                <a:cs typeface="Trebuchet MS" charset="0"/>
              </a:rPr>
              <a:t>…to help the consumers</a:t>
            </a:r>
          </a:p>
          <a:p>
            <a:endParaRPr lang="en-US" sz="2400" dirty="0">
              <a:solidFill>
                <a:schemeClr val="bg1"/>
              </a:solidFill>
              <a:latin typeface="Trebuchet MS" charset="0"/>
              <a:ea typeface="Trebuchet MS" charset="0"/>
              <a:cs typeface="Trebuchet MS" charset="0"/>
            </a:endParaRPr>
          </a:p>
          <a:p>
            <a:r>
              <a:rPr lang="en-US" sz="2400" i="1" dirty="0">
                <a:solidFill>
                  <a:schemeClr val="bg1"/>
                </a:solidFill>
                <a:latin typeface="Trebuchet MS" charset="0"/>
                <a:ea typeface="Trebuchet MS" charset="0"/>
                <a:cs typeface="Trebuchet MS" charset="0"/>
              </a:rPr>
              <a:t>Reduce </a:t>
            </a:r>
            <a:r>
              <a:rPr lang="en-US" sz="2400" dirty="0">
                <a:solidFill>
                  <a:schemeClr val="bg1"/>
                </a:solidFill>
                <a:latin typeface="Trebuchet MS" charset="0"/>
                <a:ea typeface="Trebuchet MS" charset="0"/>
                <a:cs typeface="Trebuchet MS" charset="0"/>
              </a:rPr>
              <a:t>local and global costs of consuming the data</a:t>
            </a:r>
          </a:p>
          <a:p>
            <a:pPr marL="342900" indent="-342900">
              <a:buFont typeface="Arial" charset="0"/>
              <a:buChar char="•"/>
            </a:pPr>
            <a:r>
              <a:rPr lang="en-US" sz="2400" dirty="0">
                <a:solidFill>
                  <a:schemeClr val="bg1"/>
                </a:solidFill>
                <a:latin typeface="Trebuchet MS" charset="0"/>
                <a:ea typeface="Trebuchet MS" charset="0"/>
                <a:cs typeface="Trebuchet MS" charset="0"/>
              </a:rPr>
              <a:t>Standard interfaces</a:t>
            </a:r>
          </a:p>
          <a:p>
            <a:pPr marL="342900" indent="-342900">
              <a:buFont typeface="Arial" charset="0"/>
              <a:buChar char="•"/>
            </a:pPr>
            <a:r>
              <a:rPr lang="en-US" sz="2400" dirty="0">
                <a:solidFill>
                  <a:schemeClr val="bg1"/>
                </a:solidFill>
                <a:latin typeface="Trebuchet MS" charset="0"/>
                <a:ea typeface="Trebuchet MS" charset="0"/>
                <a:cs typeface="Trebuchet MS" charset="0"/>
              </a:rPr>
              <a:t>High quality data</a:t>
            </a:r>
          </a:p>
          <a:p>
            <a:pPr marL="342900" indent="-342900">
              <a:buFont typeface="Arial" charset="0"/>
              <a:buChar char="•"/>
            </a:pPr>
            <a:r>
              <a:rPr lang="en-US" sz="2400" dirty="0">
                <a:solidFill>
                  <a:schemeClr val="bg1"/>
                </a:solidFill>
                <a:latin typeface="Trebuchet MS" charset="0"/>
                <a:ea typeface="Trebuchet MS" charset="0"/>
                <a:cs typeface="Trebuchet MS" charset="0"/>
              </a:rPr>
              <a:t>Service level agreements</a:t>
            </a:r>
          </a:p>
          <a:p>
            <a:endParaRPr lang="en-US" sz="2400" dirty="0">
              <a:solidFill>
                <a:schemeClr val="bg1"/>
              </a:solidFill>
              <a:latin typeface="Trebuchet MS" charset="0"/>
              <a:ea typeface="Trebuchet MS" charset="0"/>
              <a:cs typeface="Trebuchet MS" charset="0"/>
            </a:endParaRPr>
          </a:p>
          <a:p>
            <a:r>
              <a:rPr lang="en-US" sz="2400" dirty="0">
                <a:solidFill>
                  <a:schemeClr val="bg1"/>
                </a:solidFill>
                <a:latin typeface="Trebuchet MS" charset="0"/>
                <a:ea typeface="Trebuchet MS" charset="0"/>
                <a:cs typeface="Trebuchet MS" charset="0"/>
              </a:rPr>
              <a:t>Enable consumers to </a:t>
            </a:r>
            <a:r>
              <a:rPr lang="en-US" sz="2400" i="1" dirty="0">
                <a:solidFill>
                  <a:schemeClr val="bg1"/>
                </a:solidFill>
                <a:latin typeface="Trebuchet MS" charset="0"/>
                <a:ea typeface="Trebuchet MS" charset="0"/>
                <a:cs typeface="Trebuchet MS" charset="0"/>
              </a:rPr>
              <a:t>deliver more benefits</a:t>
            </a:r>
            <a:endParaRPr lang="en-US" sz="2400" dirty="0">
              <a:solidFill>
                <a:schemeClr val="bg1"/>
              </a:solidFill>
              <a:latin typeface="Trebuchet MS" charset="0"/>
              <a:ea typeface="Trebuchet MS" charset="0"/>
              <a:cs typeface="Trebuchet MS" charset="0"/>
            </a:endParaRPr>
          </a:p>
          <a:p>
            <a:pPr marL="342900" indent="-342900">
              <a:buFont typeface="Arial" charset="0"/>
              <a:buChar char="•"/>
            </a:pPr>
            <a:r>
              <a:rPr lang="en-US" sz="2400" dirty="0">
                <a:solidFill>
                  <a:schemeClr val="bg1"/>
                </a:solidFill>
                <a:latin typeface="Trebuchet MS" charset="0"/>
                <a:ea typeface="Trebuchet MS" charset="0"/>
                <a:cs typeface="Trebuchet MS" charset="0"/>
              </a:rPr>
              <a:t>New decision support applications</a:t>
            </a:r>
          </a:p>
          <a:p>
            <a:pPr marL="342900" indent="-342900">
              <a:buFont typeface="Arial" charset="0"/>
              <a:buChar char="•"/>
            </a:pPr>
            <a:r>
              <a:rPr lang="en-US" sz="2400" dirty="0">
                <a:solidFill>
                  <a:schemeClr val="bg1"/>
                </a:solidFill>
                <a:latin typeface="Trebuchet MS" charset="0"/>
                <a:ea typeface="Trebuchet MS" charset="0"/>
                <a:cs typeface="Trebuchet MS" charset="0"/>
              </a:rPr>
              <a:t>Higher quality decisions</a:t>
            </a:r>
          </a:p>
          <a:p>
            <a:endParaRPr lang="en-US" sz="2400" dirty="0">
              <a:solidFill>
                <a:schemeClr val="bg1"/>
              </a:solidFill>
              <a:latin typeface="Trebuchet MS" charset="0"/>
              <a:ea typeface="Trebuchet MS" charset="0"/>
              <a:cs typeface="Trebuchet MS" charset="0"/>
            </a:endParaRPr>
          </a:p>
        </p:txBody>
      </p:sp>
      <p:sp>
        <p:nvSpPr>
          <p:cNvPr id="4" name="TextBox 3"/>
          <p:cNvSpPr txBox="1"/>
          <p:nvPr/>
        </p:nvSpPr>
        <p:spPr>
          <a:xfrm>
            <a:off x="4546600" y="5279618"/>
            <a:ext cx="4114800" cy="646331"/>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Klein, John. (2017) 6 Things You Need to Know About Data Governance. Pittsburgh, PA: Software Engineering Institute, Carnegie Mellon University</a:t>
            </a: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72960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a:t>
            </a:r>
          </a:p>
        </p:txBody>
      </p:sp>
      <p:sp>
        <p:nvSpPr>
          <p:cNvPr id="3" name="TextBox 2"/>
          <p:cNvSpPr txBox="1"/>
          <p:nvPr/>
        </p:nvSpPr>
        <p:spPr>
          <a:xfrm>
            <a:off x="381000" y="1371600"/>
            <a:ext cx="8153400" cy="4154984"/>
          </a:xfrm>
          <a:prstGeom prst="rect">
            <a:avLst/>
          </a:prstGeom>
          <a:noFill/>
        </p:spPr>
        <p:txBody>
          <a:bodyPr wrap="square" rtlCol="0">
            <a:spAutoFit/>
          </a:bodyPr>
          <a:lstStyle/>
          <a:p>
            <a:pPr marL="285750" indent="-285750">
              <a:buFont typeface="Arial" charset="0"/>
              <a:buChar char="•"/>
            </a:pPr>
            <a:r>
              <a:rPr lang="en-US" sz="2400" dirty="0">
                <a:solidFill>
                  <a:schemeClr val="bg1"/>
                </a:solidFill>
                <a:latin typeface="Trebuchet MS" charset="0"/>
                <a:ea typeface="Trebuchet MS" charset="0"/>
                <a:cs typeface="Trebuchet MS" charset="0"/>
              </a:rPr>
              <a:t>Assurance and evidence that data is managed effectively </a:t>
            </a:r>
            <a:r>
              <a:rPr lang="en-US" sz="2400" dirty="0">
                <a:solidFill>
                  <a:srgbClr val="993300"/>
                </a:solidFill>
                <a:latin typeface="Trebuchet MS" charset="0"/>
                <a:ea typeface="Trebuchet MS" charset="0"/>
                <a:cs typeface="Trebuchet MS" charset="0"/>
              </a:rPr>
              <a:t>reduces regulatory compliance risk </a:t>
            </a:r>
            <a:r>
              <a:rPr lang="en-US" sz="2400" dirty="0">
                <a:solidFill>
                  <a:schemeClr val="bg1"/>
                </a:solidFill>
                <a:latin typeface="Trebuchet MS" charset="0"/>
                <a:ea typeface="Trebuchet MS" charset="0"/>
                <a:cs typeface="Trebuchet MS" charset="0"/>
              </a:rPr>
              <a:t>and </a:t>
            </a:r>
            <a:r>
              <a:rPr lang="en-US" sz="2400" dirty="0">
                <a:solidFill>
                  <a:srgbClr val="993300"/>
                </a:solidFill>
                <a:latin typeface="Trebuchet MS" charset="0"/>
                <a:ea typeface="Trebuchet MS" charset="0"/>
                <a:cs typeface="Trebuchet MS" charset="0"/>
              </a:rPr>
              <a:t>improves confidence in operational and management decisions</a:t>
            </a:r>
          </a:p>
          <a:p>
            <a:pPr marL="285750" indent="-285750">
              <a:buFont typeface="Arial" charset="0"/>
              <a:buChar char="•"/>
            </a:pPr>
            <a:r>
              <a:rPr lang="en-US" sz="2400" dirty="0">
                <a:solidFill>
                  <a:schemeClr val="bg1"/>
                </a:solidFill>
                <a:latin typeface="Trebuchet MS" charset="0"/>
                <a:ea typeface="Trebuchet MS" charset="0"/>
                <a:cs typeface="Trebuchet MS" charset="0"/>
              </a:rPr>
              <a:t>Known individuals, their responsibilities and escalation route </a:t>
            </a:r>
            <a:r>
              <a:rPr lang="en-US" sz="2400" dirty="0">
                <a:solidFill>
                  <a:srgbClr val="993300"/>
                </a:solidFill>
                <a:latin typeface="Trebuchet MS" charset="0"/>
                <a:ea typeface="Trebuchet MS" charset="0"/>
                <a:cs typeface="Trebuchet MS" charset="0"/>
              </a:rPr>
              <a:t>reduces the time and effort to resolve data issues</a:t>
            </a:r>
          </a:p>
          <a:p>
            <a:pPr marL="285750" indent="-285750">
              <a:buFont typeface="Arial" charset="0"/>
              <a:buChar char="•"/>
            </a:pPr>
            <a:r>
              <a:rPr lang="en-US" sz="2400" dirty="0">
                <a:solidFill>
                  <a:schemeClr val="bg1"/>
                </a:solidFill>
                <a:latin typeface="Trebuchet MS" charset="0"/>
                <a:ea typeface="Trebuchet MS" charset="0"/>
                <a:cs typeface="Trebuchet MS" charset="0"/>
              </a:rPr>
              <a:t>Increased capability to respond to change and events faster through </a:t>
            </a:r>
            <a:r>
              <a:rPr lang="en-US" sz="2400" dirty="0">
                <a:solidFill>
                  <a:srgbClr val="993300"/>
                </a:solidFill>
                <a:latin typeface="Trebuchet MS" charset="0"/>
                <a:ea typeface="Trebuchet MS" charset="0"/>
                <a:cs typeface="Trebuchet MS" charset="0"/>
              </a:rPr>
              <a:t>joint understanding across users and IT</a:t>
            </a:r>
          </a:p>
          <a:p>
            <a:pPr marL="285750" indent="-285750">
              <a:buFont typeface="Arial" charset="0"/>
              <a:buChar char="•"/>
            </a:pPr>
            <a:r>
              <a:rPr lang="en-US" sz="2400" dirty="0">
                <a:solidFill>
                  <a:schemeClr val="bg1"/>
                </a:solidFill>
                <a:latin typeface="Trebuchet MS" charset="0"/>
                <a:ea typeface="Trebuchet MS" charset="0"/>
                <a:cs typeface="Trebuchet MS" charset="0"/>
              </a:rPr>
              <a:t>Reduced system design and integration effort</a:t>
            </a:r>
          </a:p>
          <a:p>
            <a:pPr marL="285750" indent="-285750">
              <a:buFont typeface="Arial" charset="0"/>
              <a:buChar char="•"/>
            </a:pPr>
            <a:r>
              <a:rPr lang="en-US" sz="2400" dirty="0">
                <a:solidFill>
                  <a:schemeClr val="bg1"/>
                </a:solidFill>
                <a:latin typeface="Trebuchet MS" charset="0"/>
                <a:ea typeface="Trebuchet MS" charset="0"/>
                <a:cs typeface="Trebuchet MS" charset="0"/>
              </a:rPr>
              <a:t>Reduced risk of departmental silos and duplication leading to reconciliation effort and argument</a:t>
            </a:r>
          </a:p>
        </p:txBody>
      </p:sp>
      <p:sp>
        <p:nvSpPr>
          <p:cNvPr id="4" name="TextBox 3"/>
          <p:cNvSpPr txBox="1"/>
          <p:nvPr/>
        </p:nvSpPr>
        <p:spPr>
          <a:xfrm>
            <a:off x="3962400" y="5731868"/>
            <a:ext cx="5040995" cy="461665"/>
          </a:xfrm>
          <a:prstGeom prst="rect">
            <a:avLst/>
          </a:prstGeom>
          <a:noFill/>
        </p:spPr>
        <p:txBody>
          <a:bodyPr wrap="none" rtlCol="0">
            <a:spAutoFit/>
          </a:bodyPr>
          <a:lstStyle/>
          <a:p>
            <a:pPr lvl="0"/>
            <a:r>
              <a:rPr lang="en-US" sz="1200" dirty="0">
                <a:solidFill>
                  <a:srgbClr val="993300"/>
                </a:solidFill>
                <a:latin typeface="Trebuchet MS" charset="0"/>
                <a:ea typeface="Trebuchet MS" charset="0"/>
                <a:cs typeface="Trebuchet MS" charset="0"/>
              </a:rPr>
              <a:t>Bradley, Christopher. (2013) </a:t>
            </a:r>
            <a:r>
              <a:rPr lang="en-US" sz="1200" i="1" dirty="0">
                <a:solidFill>
                  <a:srgbClr val="993300"/>
                </a:solidFill>
                <a:latin typeface="Trebuchet MS" charset="0"/>
                <a:ea typeface="Trebuchet MS" charset="0"/>
                <a:cs typeface="Trebuchet MS" charset="0"/>
              </a:rPr>
              <a:t>Implementing Effective Data Governance</a:t>
            </a:r>
            <a:r>
              <a:rPr lang="en-US" sz="1200" dirty="0">
                <a:solidFill>
                  <a:srgbClr val="993300"/>
                </a:solidFill>
                <a:latin typeface="Trebuchet MS" charset="0"/>
                <a:ea typeface="Trebuchet MS" charset="0"/>
                <a:cs typeface="Trebuchet MS" charset="0"/>
              </a:rPr>
              <a:t> </a:t>
            </a:r>
          </a:p>
          <a:p>
            <a:endParaRPr lang="en-US" sz="1200" dirty="0">
              <a:solidFill>
                <a:srgbClr val="993300"/>
              </a:solidFill>
              <a:latin typeface="Trebuchet MS" charset="0"/>
              <a:ea typeface="Trebuchet MS" charset="0"/>
              <a:cs typeface="Trebuchet MS" charset="0"/>
            </a:endParaRP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32918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to Education</a:t>
            </a:r>
          </a:p>
        </p:txBody>
      </p:sp>
      <p:sp>
        <p:nvSpPr>
          <p:cNvPr id="3" name="TextBox 2"/>
          <p:cNvSpPr txBox="1"/>
          <p:nvPr/>
        </p:nvSpPr>
        <p:spPr>
          <a:xfrm>
            <a:off x="304800" y="1371600"/>
            <a:ext cx="8382000" cy="3877985"/>
          </a:xfrm>
          <a:prstGeom prst="rect">
            <a:avLst/>
          </a:prstGeom>
          <a:noFill/>
        </p:spPr>
        <p:txBody>
          <a:bodyPr wrap="square" rtlCol="0">
            <a:spAutoFit/>
          </a:bodyPr>
          <a:lstStyle/>
          <a:p>
            <a:pPr lvl="0" eaLnBrk="1" hangingPunct="1">
              <a:lnSpc>
                <a:spcPct val="150000"/>
              </a:lnSpc>
              <a:buClrTx/>
              <a:defRPr/>
            </a:pPr>
            <a:r>
              <a:rPr lang="en-US" sz="2400" b="1" dirty="0">
                <a:solidFill>
                  <a:srgbClr val="993300"/>
                </a:solidFill>
                <a:latin typeface="Trebuchet MS"/>
              </a:rPr>
              <a:t>Increased Effective Use of Data </a:t>
            </a:r>
            <a:endParaRPr lang="en-US" b="1" dirty="0">
              <a:solidFill>
                <a:srgbClr val="993300"/>
              </a:solidFill>
              <a:latin typeface="Trebuchet MS"/>
            </a:endParaRPr>
          </a:p>
          <a:p>
            <a:pPr lvl="0" eaLnBrk="1" hangingPunct="1">
              <a:lnSpc>
                <a:spcPct val="150000"/>
              </a:lnSpc>
              <a:buClrTx/>
              <a:defRPr/>
            </a:pPr>
            <a:r>
              <a:rPr lang="en-US" sz="2000" dirty="0">
                <a:solidFill>
                  <a:schemeClr val="bg1"/>
                </a:solidFill>
                <a:latin typeface="Trebuchet MS"/>
              </a:rPr>
              <a:t>Data will be more useful when they are aligned with the needs of the program areas. Program offices such as educator effectiveness are positioned to be in more regular communication and collaboration with the key stakeholders such as instructional leadership directors, principals, and teachers who need to use the information in support of the reform initiative. As a result, data users can help define what data they need, when, and in what form.</a:t>
            </a:r>
            <a:endParaRPr lang="en-US" sz="2000" dirty="0">
              <a:solidFill>
                <a:schemeClr val="bg1"/>
              </a:solidFill>
            </a:endParaRPr>
          </a:p>
        </p:txBody>
      </p:sp>
      <p:sp>
        <p:nvSpPr>
          <p:cNvPr id="4" name="TextBox 3"/>
          <p:cNvSpPr txBox="1"/>
          <p:nvPr/>
        </p:nvSpPr>
        <p:spPr>
          <a:xfrm>
            <a:off x="4876800" y="5401985"/>
            <a:ext cx="3048000" cy="646331"/>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Bill &amp; Melinda Gates Foundation (2015) Data Systems Working Group Guide to Management Practices </a:t>
            </a: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22710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to Education</a:t>
            </a:r>
          </a:p>
        </p:txBody>
      </p:sp>
      <p:sp>
        <p:nvSpPr>
          <p:cNvPr id="3" name="TextBox 2"/>
          <p:cNvSpPr txBox="1"/>
          <p:nvPr/>
        </p:nvSpPr>
        <p:spPr>
          <a:xfrm>
            <a:off x="304800" y="1371600"/>
            <a:ext cx="8534400" cy="4801314"/>
          </a:xfrm>
          <a:prstGeom prst="rect">
            <a:avLst/>
          </a:prstGeom>
          <a:noFill/>
        </p:spPr>
        <p:txBody>
          <a:bodyPr wrap="square" rtlCol="0">
            <a:spAutoFit/>
          </a:bodyPr>
          <a:lstStyle/>
          <a:p>
            <a:pPr lvl="0" eaLnBrk="1" hangingPunct="1">
              <a:lnSpc>
                <a:spcPct val="150000"/>
              </a:lnSpc>
              <a:buClrTx/>
              <a:defRPr/>
            </a:pPr>
            <a:r>
              <a:rPr lang="en-US" sz="2400" b="1" dirty="0">
                <a:solidFill>
                  <a:srgbClr val="993300"/>
                </a:solidFill>
                <a:latin typeface="Trebuchet MS"/>
              </a:rPr>
              <a:t>Improved Organizational Coordination and Collaboration</a:t>
            </a:r>
            <a:endParaRPr lang="en-US" b="1" dirty="0">
              <a:solidFill>
                <a:srgbClr val="993300"/>
              </a:solidFill>
              <a:latin typeface="Trebuchet MS"/>
            </a:endParaRPr>
          </a:p>
          <a:p>
            <a:pPr lvl="0" eaLnBrk="1" hangingPunct="1">
              <a:lnSpc>
                <a:spcPct val="150000"/>
              </a:lnSpc>
              <a:buClrTx/>
              <a:defRPr/>
            </a:pPr>
            <a:r>
              <a:rPr lang="en-US" sz="1800" dirty="0">
                <a:solidFill>
                  <a:schemeClr val="bg1"/>
                </a:solidFill>
                <a:latin typeface="Trebuchet MS"/>
              </a:rPr>
              <a:t>All the decisions made as part of data governance are already made in every organization. However, absent data governance, these decisions are made in a fractured, piecemeal way by numerous staff members in isolation from one another. By bringing all the program areas responsible for data together, organization-wide processes are established that reduce the redundancy and inconsistency of effort. Data governance also gives members a means of getting valuable feedback from their colleagues on how to address barriers to data quality and use. Clearly defining the roles and responsibilities of program area staff and IT staff helps reduce the common tensions between these two parts of the organization and establishes a framework for how they work together.</a:t>
            </a:r>
            <a:endParaRPr lang="en-US" sz="1800" dirty="0">
              <a:solidFill>
                <a:schemeClr val="bg1"/>
              </a:solidFill>
            </a:endParaRPr>
          </a:p>
        </p:txBody>
      </p:sp>
      <p:sp>
        <p:nvSpPr>
          <p:cNvPr id="4" name="TextBox 3"/>
          <p:cNvSpPr txBox="1"/>
          <p:nvPr/>
        </p:nvSpPr>
        <p:spPr>
          <a:xfrm>
            <a:off x="4648200" y="6002148"/>
            <a:ext cx="3048000" cy="646331"/>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Bill &amp; Melinda Gates Foundation (2015) Data Systems Working Group Guide to Management Practices </a:t>
            </a: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63526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to Education</a:t>
            </a:r>
          </a:p>
        </p:txBody>
      </p:sp>
      <p:sp>
        <p:nvSpPr>
          <p:cNvPr id="3" name="TextBox 2"/>
          <p:cNvSpPr txBox="1"/>
          <p:nvPr/>
        </p:nvSpPr>
        <p:spPr>
          <a:xfrm>
            <a:off x="304800" y="1371600"/>
            <a:ext cx="8534400" cy="4385816"/>
          </a:xfrm>
          <a:prstGeom prst="rect">
            <a:avLst/>
          </a:prstGeom>
          <a:noFill/>
        </p:spPr>
        <p:txBody>
          <a:bodyPr wrap="square" rtlCol="0">
            <a:spAutoFit/>
          </a:bodyPr>
          <a:lstStyle/>
          <a:p>
            <a:pPr lvl="0" eaLnBrk="1" hangingPunct="1">
              <a:lnSpc>
                <a:spcPct val="150000"/>
              </a:lnSpc>
              <a:buClrTx/>
              <a:defRPr/>
            </a:pPr>
            <a:r>
              <a:rPr lang="en-US" sz="2400" b="1" dirty="0">
                <a:solidFill>
                  <a:srgbClr val="993300"/>
                </a:solidFill>
                <a:latin typeface="Trebuchet MS"/>
              </a:rPr>
              <a:t>Higher Quality Data</a:t>
            </a:r>
            <a:endParaRPr lang="en-US" b="1" dirty="0">
              <a:solidFill>
                <a:srgbClr val="993300"/>
              </a:solidFill>
              <a:latin typeface="Trebuchet MS"/>
            </a:endParaRPr>
          </a:p>
          <a:p>
            <a:pPr lvl="0" eaLnBrk="1" hangingPunct="1">
              <a:lnSpc>
                <a:spcPct val="150000"/>
              </a:lnSpc>
              <a:buClrTx/>
              <a:defRPr/>
            </a:pPr>
            <a:r>
              <a:rPr lang="en-US" sz="1800" dirty="0">
                <a:solidFill>
                  <a:schemeClr val="bg1"/>
                </a:solidFill>
                <a:latin typeface="Trebuchet MS"/>
              </a:rPr>
              <a:t>Data governance provides a venue to regularly identify and address data quality issues. It increases the alignment among program areas by establishing organization-wide definitions, collection processes, and validation procedures. In addition, data governance is a means to identify authoritative data sources for common data and eliminate unnecessary redundancies in collections. Finally, having one person in the organization responsible for a given set of data, regardless of where in the organization it is collected, stored, or reported, helps ensure that the decisions about those data are made more consistently and with an understanding of their purpose within the broader enterprise.</a:t>
            </a:r>
            <a:endParaRPr lang="en-US" sz="1800" dirty="0">
              <a:solidFill>
                <a:schemeClr val="bg1"/>
              </a:solidFill>
            </a:endParaRPr>
          </a:p>
        </p:txBody>
      </p:sp>
      <p:sp>
        <p:nvSpPr>
          <p:cNvPr id="4" name="TextBox 3"/>
          <p:cNvSpPr txBox="1"/>
          <p:nvPr/>
        </p:nvSpPr>
        <p:spPr>
          <a:xfrm>
            <a:off x="4953000" y="5673387"/>
            <a:ext cx="3048000" cy="646331"/>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Bill &amp; Melinda Gates Foundation (2015) Data Systems Working Group Guide to Management Practices </a:t>
            </a: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82722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Governance Benefits to Educational Leadership</a:t>
            </a:r>
          </a:p>
        </p:txBody>
      </p:sp>
      <p:sp>
        <p:nvSpPr>
          <p:cNvPr id="3" name="TextBox 2"/>
          <p:cNvSpPr txBox="1"/>
          <p:nvPr/>
        </p:nvSpPr>
        <p:spPr>
          <a:xfrm>
            <a:off x="152400" y="1447800"/>
            <a:ext cx="8686800" cy="4801314"/>
          </a:xfrm>
          <a:prstGeom prst="rect">
            <a:avLst/>
          </a:prstGeom>
          <a:noFill/>
        </p:spPr>
        <p:txBody>
          <a:bodyPr wrap="square" rtlCol="0">
            <a:spAutoFit/>
          </a:bodyPr>
          <a:lstStyle/>
          <a:p>
            <a:r>
              <a:rPr lang="en-US" sz="1800" dirty="0">
                <a:solidFill>
                  <a:srgbClr val="993300"/>
                </a:solidFill>
                <a:latin typeface="Trebuchet MS" charset="0"/>
                <a:ea typeface="Trebuchet MS" charset="0"/>
                <a:cs typeface="Trebuchet MS" charset="0"/>
              </a:rPr>
              <a:t>Compliance</a:t>
            </a:r>
          </a:p>
          <a:p>
            <a:pPr marL="285750" indent="-285750">
              <a:buFont typeface="Arial" charset="0"/>
              <a:buChar char="•"/>
            </a:pPr>
            <a:r>
              <a:rPr lang="en-US" sz="1800" dirty="0">
                <a:solidFill>
                  <a:schemeClr val="bg1"/>
                </a:solidFill>
                <a:latin typeface="Trebuchet MS" charset="0"/>
                <a:ea typeface="Trebuchet MS" charset="0"/>
                <a:cs typeface="Trebuchet MS" charset="0"/>
              </a:rPr>
              <a:t>Responding to public inquiries for data is handled in an organized manner</a:t>
            </a:r>
          </a:p>
          <a:p>
            <a:pPr marL="285750" indent="-285750">
              <a:buFont typeface="Arial" charset="0"/>
              <a:buChar char="•"/>
            </a:pPr>
            <a:r>
              <a:rPr lang="en-US" sz="1800" dirty="0">
                <a:solidFill>
                  <a:schemeClr val="bg1"/>
                </a:solidFill>
                <a:latin typeface="Trebuchet MS" charset="0"/>
                <a:ea typeface="Trebuchet MS" charset="0"/>
                <a:cs typeface="Trebuchet MS" charset="0"/>
              </a:rPr>
              <a:t>Data released to the public is accurate and timely</a:t>
            </a:r>
          </a:p>
          <a:p>
            <a:pPr marL="285750" indent="-285750">
              <a:buFont typeface="Arial" charset="0"/>
              <a:buChar char="•"/>
            </a:pPr>
            <a:r>
              <a:rPr lang="en-US" sz="1800" dirty="0">
                <a:solidFill>
                  <a:schemeClr val="bg1"/>
                </a:solidFill>
                <a:latin typeface="Trebuchet MS" charset="0"/>
                <a:ea typeface="Trebuchet MS" charset="0"/>
                <a:cs typeface="Trebuchet MS" charset="0"/>
              </a:rPr>
              <a:t>State reporting is no longer problematic with infrequent errors</a:t>
            </a:r>
          </a:p>
          <a:p>
            <a:endParaRPr lang="en-US" sz="1800" dirty="0">
              <a:solidFill>
                <a:schemeClr val="bg1"/>
              </a:solidFill>
              <a:latin typeface="Trebuchet MS" charset="0"/>
              <a:ea typeface="Trebuchet MS" charset="0"/>
              <a:cs typeface="Trebuchet MS" charset="0"/>
            </a:endParaRPr>
          </a:p>
          <a:p>
            <a:r>
              <a:rPr lang="en-US" sz="1800" dirty="0">
                <a:solidFill>
                  <a:srgbClr val="993300"/>
                </a:solidFill>
                <a:latin typeface="Trebuchet MS" charset="0"/>
                <a:ea typeface="Trebuchet MS" charset="0"/>
                <a:cs typeface="Trebuchet MS" charset="0"/>
              </a:rPr>
              <a:t>Organizational Effectiveness</a:t>
            </a:r>
          </a:p>
          <a:p>
            <a:pPr marL="285750" indent="-285750">
              <a:buFont typeface="Arial" charset="0"/>
              <a:buChar char="•"/>
            </a:pPr>
            <a:r>
              <a:rPr lang="en-US" sz="1800" dirty="0">
                <a:solidFill>
                  <a:schemeClr val="bg1"/>
                </a:solidFill>
                <a:latin typeface="Trebuchet MS" charset="0"/>
                <a:ea typeface="Trebuchet MS" charset="0"/>
                <a:cs typeface="Trebuchet MS" charset="0"/>
              </a:rPr>
              <a:t>Ownership and accountability of key data elements is clear</a:t>
            </a:r>
          </a:p>
          <a:p>
            <a:pPr marL="285750" indent="-285750">
              <a:buFont typeface="Arial" charset="0"/>
              <a:buChar char="•"/>
            </a:pPr>
            <a:r>
              <a:rPr lang="en-US" sz="1800" dirty="0">
                <a:solidFill>
                  <a:schemeClr val="bg1"/>
                </a:solidFill>
                <a:latin typeface="Trebuchet MS" charset="0"/>
                <a:ea typeface="Trebuchet MS" charset="0"/>
                <a:cs typeface="Trebuchet MS" charset="0"/>
              </a:rPr>
              <a:t>Department purchasing is aligned and coordinated with data systems from other departments</a:t>
            </a:r>
          </a:p>
          <a:p>
            <a:pPr marL="285750" indent="-285750">
              <a:buFont typeface="Arial" charset="0"/>
              <a:buChar char="•"/>
            </a:pPr>
            <a:r>
              <a:rPr lang="en-US" sz="1800" dirty="0">
                <a:solidFill>
                  <a:schemeClr val="bg1"/>
                </a:solidFill>
                <a:latin typeface="Trebuchet MS" charset="0"/>
                <a:ea typeface="Trebuchet MS" charset="0"/>
                <a:cs typeface="Trebuchet MS" charset="0"/>
              </a:rPr>
              <a:t>Information Technology Department is no longer viewed as the “owner” of the organization’s data </a:t>
            </a:r>
          </a:p>
          <a:p>
            <a:pPr marL="285750" indent="-285750">
              <a:buFont typeface="Arial" charset="0"/>
              <a:buChar char="•"/>
            </a:pPr>
            <a:r>
              <a:rPr lang="en-US" sz="1800" dirty="0">
                <a:solidFill>
                  <a:schemeClr val="bg1"/>
                </a:solidFill>
                <a:latin typeface="Trebuchet MS" charset="0"/>
                <a:ea typeface="Trebuchet MS" charset="0"/>
                <a:cs typeface="Trebuchet MS" charset="0"/>
              </a:rPr>
              <a:t>There is an identified single source for the “correct data” </a:t>
            </a:r>
          </a:p>
          <a:p>
            <a:pPr marL="285750" indent="-285750">
              <a:buFont typeface="Arial" charset="0"/>
              <a:buChar char="•"/>
            </a:pPr>
            <a:r>
              <a:rPr lang="en-US" sz="1800" dirty="0">
                <a:solidFill>
                  <a:schemeClr val="bg1"/>
                </a:solidFill>
                <a:latin typeface="Trebuchet MS" charset="0"/>
                <a:ea typeface="Trebuchet MS" charset="0"/>
                <a:cs typeface="Trebuchet MS" charset="0"/>
              </a:rPr>
              <a:t>Information is consistent across the organization</a:t>
            </a:r>
          </a:p>
          <a:p>
            <a:pPr marL="285750" indent="-285750">
              <a:buFont typeface="Arial" charset="0"/>
              <a:buChar char="•"/>
            </a:pPr>
            <a:r>
              <a:rPr lang="en-US" sz="1800" dirty="0">
                <a:solidFill>
                  <a:schemeClr val="bg1"/>
                </a:solidFill>
                <a:latin typeface="Trebuchet MS" charset="0"/>
                <a:ea typeface="Trebuchet MS" charset="0"/>
                <a:cs typeface="Trebuchet MS" charset="0"/>
              </a:rPr>
              <a:t>Data quality is no longer questionable</a:t>
            </a:r>
          </a:p>
          <a:p>
            <a:pPr marL="285750" indent="-285750">
              <a:buFont typeface="Arial" charset="0"/>
              <a:buChar char="•"/>
            </a:pPr>
            <a:r>
              <a:rPr lang="en-US" sz="1800" dirty="0">
                <a:solidFill>
                  <a:schemeClr val="bg1"/>
                </a:solidFill>
                <a:latin typeface="Trebuchet MS" charset="0"/>
                <a:ea typeface="Trebuchet MS" charset="0"/>
                <a:cs typeface="Trebuchet MS" charset="0"/>
              </a:rPr>
              <a:t>Teachers and administrators are clear on where to go to get the best data to guide the learning process</a:t>
            </a:r>
          </a:p>
          <a:p>
            <a:endParaRPr lang="en-US" sz="1800" dirty="0">
              <a:solidFill>
                <a:schemeClr val="bg1"/>
              </a:solidFill>
              <a:latin typeface="Trebuchet MS" charset="0"/>
              <a:ea typeface="Trebuchet MS" charset="0"/>
              <a:cs typeface="Trebuchet MS" charset="0"/>
            </a:endParaRPr>
          </a:p>
        </p:txBody>
      </p:sp>
      <p:sp>
        <p:nvSpPr>
          <p:cNvPr id="4" name="Action Button: Return 3">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10220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Jeffco Identified Benefits</a:t>
            </a:r>
          </a:p>
        </p:txBody>
      </p:sp>
      <p:sp>
        <p:nvSpPr>
          <p:cNvPr id="3" name="TextBox 2"/>
          <p:cNvSpPr txBox="1"/>
          <p:nvPr/>
        </p:nvSpPr>
        <p:spPr>
          <a:xfrm>
            <a:off x="457200" y="1580123"/>
            <a:ext cx="8077200" cy="4439677"/>
          </a:xfrm>
          <a:prstGeom prst="rect">
            <a:avLst/>
          </a:prstGeom>
          <a:noFill/>
        </p:spPr>
        <p:txBody>
          <a:bodyPr wrap="square" rtlCol="0">
            <a:spAutoFit/>
          </a:bodyPr>
          <a:lstStyle/>
          <a:p>
            <a:r>
              <a:rPr lang="en-US" sz="1800" dirty="0">
                <a:solidFill>
                  <a:schemeClr val="bg1"/>
                </a:solidFill>
                <a:latin typeface="Trebuchet MS" charset="0"/>
                <a:ea typeface="Trebuchet MS" charset="0"/>
                <a:cs typeface="Trebuchet MS" charset="0"/>
              </a:rPr>
              <a:t>Additional benefits to building a stronger data governance program for Jeffco include:</a:t>
            </a:r>
          </a:p>
          <a:p>
            <a:pPr marL="560070" lvl="1" indent="-285750">
              <a:spcBef>
                <a:spcPts val="300"/>
              </a:spcBef>
              <a:buFont typeface="Arial" charset="0"/>
              <a:buChar char="•"/>
            </a:pPr>
            <a:r>
              <a:rPr lang="en-US" sz="1800" dirty="0">
                <a:solidFill>
                  <a:schemeClr val="bg1"/>
                </a:solidFill>
                <a:latin typeface="Trebuchet MS" charset="0"/>
                <a:ea typeface="Trebuchet MS" charset="0"/>
                <a:cs typeface="Trebuchet MS" charset="0"/>
              </a:rPr>
              <a:t>Increased cost savings through various means including the reduction of manual manipulation of data and reduction of duplication of data</a:t>
            </a:r>
          </a:p>
          <a:p>
            <a:pPr marL="560070" lvl="1" indent="-285750">
              <a:spcBef>
                <a:spcPts val="300"/>
              </a:spcBef>
              <a:buFont typeface="Arial" charset="0"/>
              <a:buChar char="•"/>
            </a:pPr>
            <a:r>
              <a:rPr lang="en-US" sz="1800" dirty="0">
                <a:solidFill>
                  <a:schemeClr val="bg1"/>
                </a:solidFill>
                <a:latin typeface="Trebuchet MS" charset="0"/>
                <a:ea typeface="Trebuchet MS" charset="0"/>
                <a:cs typeface="Trebuchet MS" charset="0"/>
              </a:rPr>
              <a:t>Reduced risk of potential data privacy breaches because of a better understanding of our data and the rules governing acceptable usage of each data element in our environment</a:t>
            </a:r>
          </a:p>
          <a:p>
            <a:pPr marL="560070" lvl="1" indent="-285750">
              <a:spcBef>
                <a:spcPts val="300"/>
              </a:spcBef>
              <a:buFont typeface="Arial" charset="0"/>
              <a:buChar char="•"/>
            </a:pPr>
            <a:r>
              <a:rPr lang="en-US" sz="1800" dirty="0">
                <a:solidFill>
                  <a:schemeClr val="bg1"/>
                </a:solidFill>
                <a:latin typeface="Trebuchet MS" charset="0"/>
                <a:ea typeface="Trebuchet MS" charset="0"/>
                <a:cs typeface="Trebuchet MS" charset="0"/>
              </a:rPr>
              <a:t>Improved data sharing across departments due to standardization of data formats and definitions, an understanding of data lineage, and a better understanding of acceptable use</a:t>
            </a:r>
          </a:p>
          <a:p>
            <a:pPr marL="560070" lvl="1" indent="-285750">
              <a:spcBef>
                <a:spcPts val="300"/>
              </a:spcBef>
              <a:buFont typeface="Arial" charset="0"/>
              <a:buChar char="•"/>
            </a:pPr>
            <a:r>
              <a:rPr lang="en-US" sz="1800" dirty="0">
                <a:solidFill>
                  <a:schemeClr val="bg1"/>
                </a:solidFill>
                <a:latin typeface="Trebuchet MS" charset="0"/>
                <a:ea typeface="Trebuchet MS" charset="0"/>
                <a:cs typeface="Trebuchet MS" charset="0"/>
              </a:rPr>
              <a:t>Streamlined reporting of data resulting from data standards and better reliability and dependability of the data</a:t>
            </a:r>
          </a:p>
          <a:p>
            <a:pPr marL="560070" lvl="1" indent="-285750">
              <a:spcBef>
                <a:spcPts val="300"/>
              </a:spcBef>
              <a:buFont typeface="Arial" charset="0"/>
              <a:buChar char="•"/>
            </a:pPr>
            <a:r>
              <a:rPr lang="en-US" sz="1800" dirty="0">
                <a:solidFill>
                  <a:schemeClr val="bg1"/>
                </a:solidFill>
                <a:latin typeface="Trebuchet MS" charset="0"/>
                <a:ea typeface="Trebuchet MS" charset="0"/>
                <a:cs typeface="Trebuchet MS" charset="0"/>
              </a:rPr>
              <a:t>Increased confidence in our data, a reduction of the need to validate data, and the enablement of new capabilities because of the increased quality and understanding of our data</a:t>
            </a:r>
          </a:p>
        </p:txBody>
      </p:sp>
      <p:sp>
        <p:nvSpPr>
          <p:cNvPr id="4" name="TextBox 3"/>
          <p:cNvSpPr txBox="1"/>
          <p:nvPr/>
        </p:nvSpPr>
        <p:spPr>
          <a:xfrm>
            <a:off x="5098366" y="5748624"/>
            <a:ext cx="4038600" cy="461665"/>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Jeffco Public Schools. (2016) </a:t>
            </a:r>
            <a:r>
              <a:rPr lang="en-US" sz="1200" i="1" dirty="0">
                <a:solidFill>
                  <a:srgbClr val="993300"/>
                </a:solidFill>
                <a:latin typeface="Trebuchet MS" charset="0"/>
                <a:ea typeface="Trebuchet MS" charset="0"/>
                <a:cs typeface="Trebuchet MS" charset="0"/>
              </a:rPr>
              <a:t>Data Governance Operating Model</a:t>
            </a:r>
            <a:r>
              <a:rPr lang="en-US" sz="1200" dirty="0">
                <a:solidFill>
                  <a:srgbClr val="993300"/>
                </a:solidFill>
                <a:latin typeface="Trebuchet MS" charset="0"/>
                <a:ea typeface="Trebuchet MS" charset="0"/>
                <a:cs typeface="Trebuchet MS" charset="0"/>
              </a:rPr>
              <a:t>. (draft v0 10). Jefferson County, CO</a:t>
            </a: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58752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TextBox 2"/>
          <p:cNvSpPr txBox="1"/>
          <p:nvPr/>
        </p:nvSpPr>
        <p:spPr>
          <a:xfrm>
            <a:off x="304800" y="1600200"/>
            <a:ext cx="8382000" cy="3785652"/>
          </a:xfrm>
          <a:prstGeom prst="rect">
            <a:avLst/>
          </a:prstGeom>
          <a:noFill/>
        </p:spPr>
        <p:txBody>
          <a:bodyPr wrap="square" rtlCol="0">
            <a:spAutoFit/>
          </a:bodyPr>
          <a:lstStyle/>
          <a:p>
            <a:r>
              <a:rPr lang="en-US" sz="2400" i="1" dirty="0">
                <a:solidFill>
                  <a:schemeClr val="bg1"/>
                </a:solidFill>
                <a:latin typeface="Trebuchet MS" charset="0"/>
                <a:ea typeface="Trebuchet MS" charset="0"/>
                <a:cs typeface="Trebuchet MS" charset="0"/>
              </a:rPr>
              <a:t>This document is a compilation of resources, white papers, blogs and guides to be used as references for defining a data governance program for the education industry with the focus on effective instruction and student learning.  The resources represent a variety of different industry perspectives. </a:t>
            </a:r>
          </a:p>
          <a:p>
            <a:endParaRPr lang="en-US" sz="2400" i="1" dirty="0">
              <a:solidFill>
                <a:schemeClr val="bg1"/>
              </a:solidFill>
              <a:latin typeface="Trebuchet MS" charset="0"/>
              <a:ea typeface="Trebuchet MS" charset="0"/>
              <a:cs typeface="Trebuchet MS" charset="0"/>
            </a:endParaRPr>
          </a:p>
          <a:p>
            <a:r>
              <a:rPr lang="en-US" sz="2400" i="1" dirty="0">
                <a:solidFill>
                  <a:schemeClr val="bg1"/>
                </a:solidFill>
                <a:latin typeface="Trebuchet MS" charset="0"/>
                <a:ea typeface="Trebuchet MS" charset="0"/>
                <a:cs typeface="Trebuchet MS" charset="0"/>
              </a:rPr>
              <a:t>It is a work in progress and additional research, exemplars and lessons learned are to be added by the working members of the Data Governance Collaborative (DGC).</a:t>
            </a:r>
          </a:p>
        </p:txBody>
      </p:sp>
    </p:spTree>
    <p:extLst>
      <p:ext uri="{BB962C8B-B14F-4D97-AF65-F5344CB8AC3E}">
        <p14:creationId xmlns:p14="http://schemas.microsoft.com/office/powerpoint/2010/main" val="665408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Data Governance Operating Models</a:t>
            </a:r>
          </a:p>
        </p:txBody>
      </p:sp>
      <p:pic>
        <p:nvPicPr>
          <p:cNvPr id="3" name="Picture 2"/>
          <p:cNvPicPr>
            <a:picLocks noChangeAspect="1"/>
          </p:cNvPicPr>
          <p:nvPr/>
        </p:nvPicPr>
        <p:blipFill>
          <a:blip r:embed="rId2"/>
          <a:stretch>
            <a:fillRect/>
          </a:stretch>
        </p:blipFill>
        <p:spPr>
          <a:xfrm>
            <a:off x="2959677" y="3048000"/>
            <a:ext cx="3224645" cy="3224645"/>
          </a:xfrm>
          <a:prstGeom prst="rect">
            <a:avLst/>
          </a:prstGeom>
        </p:spPr>
      </p:pic>
      <p:sp>
        <p:nvSpPr>
          <p:cNvPr id="4" name="Action Button: Return 3">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4624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Governance Operating Model 1</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1219200"/>
            <a:ext cx="7467601" cy="525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Content Placeholder 2"/>
          <p:cNvSpPr txBox="1">
            <a:spLocks/>
          </p:cNvSpPr>
          <p:nvPr/>
        </p:nvSpPr>
        <p:spPr>
          <a:xfrm>
            <a:off x="228600" y="1600200"/>
            <a:ext cx="1905000" cy="762000"/>
          </a:xfrm>
          <a:prstGeom prst="rect">
            <a:avLst/>
          </a:prstGeom>
        </p:spPr>
        <p:txBody>
          <a:bodyPr>
            <a:noAutofit/>
          </a:bodyPr>
          <a:lstStyle/>
          <a:p>
            <a:pPr marL="9525" marR="0" lvl="0" indent="-9525" algn="l" defTabSz="914400" rtl="0" eaLnBrk="1" fontAlgn="auto" latinLnBrk="0" hangingPunct="1">
              <a:lnSpc>
                <a:spcPct val="100000"/>
              </a:lnSpc>
              <a:spcBef>
                <a:spcPts val="0"/>
              </a:spcBef>
              <a:spcAft>
                <a:spcPts val="600"/>
              </a:spcAft>
              <a:buClr>
                <a:srgbClr val="45496B"/>
              </a:buClr>
              <a:buSzPct val="130000"/>
              <a:tabLst/>
              <a:defRPr/>
            </a:pPr>
            <a:r>
              <a:rPr lang="en-US" sz="2000" b="1" dirty="0">
                <a:solidFill>
                  <a:srgbClr val="45496B"/>
                </a:solidFill>
                <a:latin typeface="Trebuchet MS" charset="0"/>
                <a:ea typeface="Trebuchet MS" charset="0"/>
                <a:cs typeface="Trebuchet MS" charset="0"/>
              </a:rPr>
              <a:t>CELT, 2013</a:t>
            </a:r>
          </a:p>
        </p:txBody>
      </p:sp>
      <p:sp>
        <p:nvSpPr>
          <p:cNvPr id="5" name="Action Button: Return 4">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01427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1 Roles and Responsibilities</a:t>
            </a:r>
          </a:p>
        </p:txBody>
      </p:sp>
      <p:sp>
        <p:nvSpPr>
          <p:cNvPr id="4" name="TextBox 3"/>
          <p:cNvSpPr txBox="1"/>
          <p:nvPr/>
        </p:nvSpPr>
        <p:spPr>
          <a:xfrm>
            <a:off x="76200" y="1219200"/>
            <a:ext cx="8737600" cy="5370701"/>
          </a:xfrm>
          <a:prstGeom prst="rect">
            <a:avLst/>
          </a:prstGeom>
          <a:noFill/>
        </p:spPr>
        <p:txBody>
          <a:bodyPr wrap="square" rtlCol="0">
            <a:spAutoFit/>
          </a:bodyPr>
          <a:lstStyle>
            <a:defPPr>
              <a:defRPr lang="en-US"/>
            </a:defPPr>
            <a:lvl1pPr marL="457200" indent="-346075" eaLnBrk="1" fontAlgn="auto" hangingPunct="1">
              <a:spcBef>
                <a:spcPts val="0"/>
              </a:spcBef>
              <a:spcAft>
                <a:spcPts val="600"/>
              </a:spcAft>
              <a:buFont typeface="Arial" pitchFamily="34" charset="0"/>
              <a:buChar char="•"/>
              <a:defRPr sz="2800">
                <a:solidFill>
                  <a:prstClr val="black"/>
                </a:solidFill>
                <a:latin typeface="Calibri"/>
              </a:defRPr>
            </a:lvl1pPr>
          </a:lstStyle>
          <a:p>
            <a:pPr marL="111125" indent="0">
              <a:buNone/>
            </a:pPr>
            <a:r>
              <a:rPr lang="en-US" sz="1800" dirty="0">
                <a:solidFill>
                  <a:srgbClr val="993300"/>
                </a:solidFill>
                <a:latin typeface="Trebuchet MS" charset="0"/>
                <a:ea typeface="Trebuchet MS" charset="0"/>
                <a:cs typeface="Trebuchet MS" charset="0"/>
              </a:rPr>
              <a:t>Data Procedure Committee</a:t>
            </a:r>
          </a:p>
          <a:p>
            <a:r>
              <a:rPr lang="en-US" sz="1600" dirty="0">
                <a:latin typeface="Trebuchet MS" charset="0"/>
                <a:ea typeface="Trebuchet MS" charset="0"/>
                <a:cs typeface="Trebuchet MS" charset="0"/>
              </a:rPr>
              <a:t>Establish data governance directives</a:t>
            </a:r>
          </a:p>
          <a:p>
            <a:r>
              <a:rPr lang="en-US" sz="1600" dirty="0">
                <a:latin typeface="Trebuchet MS" charset="0"/>
                <a:ea typeface="Trebuchet MS" charset="0"/>
                <a:cs typeface="Trebuchet MS" charset="0"/>
              </a:rPr>
              <a:t>Establish Data Management Working Group (DMWG)</a:t>
            </a:r>
          </a:p>
          <a:p>
            <a:r>
              <a:rPr lang="en-US" sz="1600" dirty="0">
                <a:latin typeface="Trebuchet MS" charset="0"/>
                <a:ea typeface="Trebuchet MS" charset="0"/>
                <a:cs typeface="Trebuchet MS" charset="0"/>
              </a:rPr>
              <a:t>Resolve issues escalated by the DMWG</a:t>
            </a:r>
          </a:p>
          <a:p>
            <a:r>
              <a:rPr lang="en-US" sz="1600" dirty="0">
                <a:latin typeface="Trebuchet MS" charset="0"/>
                <a:ea typeface="Trebuchet MS" charset="0"/>
                <a:cs typeface="Trebuchet MS" charset="0"/>
              </a:rPr>
              <a:t>Approve data directives and major data-related decisions proposed by the DMWG</a:t>
            </a:r>
          </a:p>
          <a:p>
            <a:r>
              <a:rPr lang="en-US" sz="1600" dirty="0">
                <a:latin typeface="Trebuchet MS" charset="0"/>
                <a:ea typeface="Trebuchet MS" charset="0"/>
                <a:cs typeface="Trebuchet MS" charset="0"/>
              </a:rPr>
              <a:t>Hold program/process areas accountable for adhering to the data governance directives</a:t>
            </a:r>
          </a:p>
          <a:p>
            <a:pPr marL="111125" indent="0">
              <a:buNone/>
            </a:pPr>
            <a:r>
              <a:rPr lang="en-US" sz="1800" dirty="0">
                <a:solidFill>
                  <a:srgbClr val="993300"/>
                </a:solidFill>
                <a:latin typeface="Trebuchet MS" charset="0"/>
                <a:ea typeface="Trebuchet MS" charset="0"/>
                <a:cs typeface="Trebuchet MS" charset="0"/>
              </a:rPr>
              <a:t>Data Management Working Group</a:t>
            </a:r>
          </a:p>
          <a:p>
            <a:r>
              <a:rPr lang="en-US" sz="1600" dirty="0">
                <a:solidFill>
                  <a:schemeClr val="bg1"/>
                </a:solidFill>
                <a:latin typeface="Trebuchet MS" charset="0"/>
                <a:ea typeface="Trebuchet MS" charset="0"/>
                <a:cs typeface="Trebuchet MS" charset="0"/>
              </a:rPr>
              <a:t>Identify, prioritize, and resolve critical data issues affecting the quality, availability, or use of data</a:t>
            </a:r>
          </a:p>
          <a:p>
            <a:r>
              <a:rPr lang="en-US" sz="1600" dirty="0">
                <a:solidFill>
                  <a:schemeClr val="bg1"/>
                </a:solidFill>
                <a:latin typeface="Trebuchet MS" charset="0"/>
                <a:ea typeface="Trebuchet MS" charset="0"/>
                <a:cs typeface="Trebuchet MS" charset="0"/>
              </a:rPr>
              <a:t>Establish and document agency-wide standards, processes, and procedures for data collections, reporting, and release</a:t>
            </a:r>
          </a:p>
          <a:p>
            <a:pPr marL="111125" indent="0">
              <a:buNone/>
            </a:pPr>
            <a:r>
              <a:rPr lang="en-US" sz="1800" dirty="0">
                <a:solidFill>
                  <a:srgbClr val="993300"/>
                </a:solidFill>
                <a:latin typeface="Trebuchet MS" charset="0"/>
                <a:ea typeface="Trebuchet MS" charset="0"/>
                <a:cs typeface="Trebuchet MS" charset="0"/>
              </a:rPr>
              <a:t>Data Quality Director</a:t>
            </a:r>
          </a:p>
          <a:p>
            <a:r>
              <a:rPr lang="en-US" sz="1600" dirty="0">
                <a:latin typeface="Trebuchet MS" charset="0"/>
                <a:ea typeface="Trebuchet MS" charset="0"/>
                <a:cs typeface="Trebuchet MS" charset="0"/>
              </a:rPr>
              <a:t>Chair the DMWG</a:t>
            </a:r>
          </a:p>
          <a:p>
            <a:r>
              <a:rPr lang="en-US" sz="1600" dirty="0">
                <a:latin typeface="Trebuchet MS" charset="0"/>
                <a:ea typeface="Trebuchet MS" charset="0"/>
                <a:cs typeface="Trebuchet MS" charset="0"/>
              </a:rPr>
              <a:t>Serve as liaison between DPC and DMWG</a:t>
            </a:r>
          </a:p>
          <a:p>
            <a:r>
              <a:rPr lang="en-US" sz="1600" dirty="0">
                <a:latin typeface="Trebuchet MS" charset="0"/>
                <a:ea typeface="Trebuchet MS" charset="0"/>
                <a:cs typeface="Trebuchet MS" charset="0"/>
              </a:rPr>
              <a:t>Ensure data stewards are fulfilling their responsibilities</a:t>
            </a:r>
          </a:p>
          <a:p>
            <a:r>
              <a:rPr lang="en-US" sz="1600" dirty="0">
                <a:latin typeface="Trebuchet MS" charset="0"/>
                <a:ea typeface="Trebuchet MS" charset="0"/>
                <a:cs typeface="Trebuchet MS" charset="0"/>
              </a:rPr>
              <a:t>Convene working groups of data stewards and data owners to address critical data issues spanning multiple program and process areas</a:t>
            </a: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1451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1 Roles and Responsibilities </a:t>
            </a:r>
            <a:r>
              <a:rPr lang="en-US" sz="2800" dirty="0"/>
              <a:t>(cont.)</a:t>
            </a:r>
          </a:p>
        </p:txBody>
      </p:sp>
      <p:sp>
        <p:nvSpPr>
          <p:cNvPr id="4" name="TextBox 3"/>
          <p:cNvSpPr txBox="1"/>
          <p:nvPr/>
        </p:nvSpPr>
        <p:spPr>
          <a:xfrm>
            <a:off x="228600" y="1371600"/>
            <a:ext cx="8610600" cy="3200876"/>
          </a:xfrm>
          <a:prstGeom prst="rect">
            <a:avLst/>
          </a:prstGeom>
          <a:noFill/>
        </p:spPr>
        <p:txBody>
          <a:bodyPr wrap="square" rtlCol="0">
            <a:spAutoFit/>
          </a:bodyPr>
          <a:lstStyle>
            <a:defPPr>
              <a:defRPr lang="en-US"/>
            </a:defPPr>
            <a:lvl1pPr marL="457200" indent="-346075" eaLnBrk="1" fontAlgn="auto" hangingPunct="1">
              <a:spcBef>
                <a:spcPts val="0"/>
              </a:spcBef>
              <a:spcAft>
                <a:spcPts val="600"/>
              </a:spcAft>
              <a:buFont typeface="Arial" pitchFamily="34" charset="0"/>
              <a:buChar char="•"/>
              <a:defRPr sz="2800">
                <a:solidFill>
                  <a:prstClr val="black"/>
                </a:solidFill>
                <a:latin typeface="Calibri"/>
              </a:defRPr>
            </a:lvl1pPr>
          </a:lstStyle>
          <a:p>
            <a:pPr marL="111125" indent="0">
              <a:buNone/>
            </a:pPr>
            <a:r>
              <a:rPr lang="en-US" sz="1800" dirty="0">
                <a:solidFill>
                  <a:srgbClr val="993300"/>
                </a:solidFill>
                <a:latin typeface="Trebuchet MS" charset="0"/>
                <a:ea typeface="Trebuchet MS" charset="0"/>
                <a:cs typeface="Trebuchet MS" charset="0"/>
              </a:rPr>
              <a:t>Data Stewards</a:t>
            </a:r>
          </a:p>
          <a:p>
            <a:r>
              <a:rPr lang="en-US" sz="1600" dirty="0">
                <a:solidFill>
                  <a:schemeClr val="bg1"/>
                </a:solidFill>
                <a:latin typeface="Trebuchet MS" charset="0"/>
                <a:ea typeface="Trebuchet MS" charset="0"/>
                <a:cs typeface="Trebuchet MS" charset="0"/>
              </a:rPr>
              <a:t>Participate in monthly DMWG meetings and relevant working groups</a:t>
            </a:r>
          </a:p>
          <a:p>
            <a:r>
              <a:rPr lang="en-US" sz="1600" dirty="0">
                <a:solidFill>
                  <a:schemeClr val="bg1"/>
                </a:solidFill>
                <a:latin typeface="Trebuchet MS" charset="0"/>
                <a:ea typeface="Trebuchet MS" charset="0"/>
                <a:cs typeface="Trebuchet MS" charset="0"/>
              </a:rPr>
              <a:t>Resolve critical data issues within program or process area</a:t>
            </a:r>
          </a:p>
          <a:p>
            <a:r>
              <a:rPr lang="en-US" sz="1600" dirty="0">
                <a:solidFill>
                  <a:schemeClr val="bg1"/>
                </a:solidFill>
                <a:latin typeface="Trebuchet MS" charset="0"/>
                <a:ea typeface="Trebuchet MS" charset="0"/>
                <a:cs typeface="Trebuchet MS" charset="0"/>
              </a:rPr>
              <a:t>Communicate DMWG directives and decisions to program and process area</a:t>
            </a:r>
          </a:p>
          <a:p>
            <a:pPr marL="111125" indent="0">
              <a:buNone/>
            </a:pPr>
            <a:r>
              <a:rPr lang="en-US" sz="1600" dirty="0">
                <a:solidFill>
                  <a:srgbClr val="993300"/>
                </a:solidFill>
                <a:latin typeface="Trebuchet MS" charset="0"/>
                <a:ea typeface="Trebuchet MS" charset="0"/>
                <a:cs typeface="Trebuchet MS" charset="0"/>
              </a:rPr>
              <a:t>Data Owners</a:t>
            </a:r>
          </a:p>
          <a:p>
            <a:pPr marL="454025" indent="-342900"/>
            <a:r>
              <a:rPr lang="en-US" sz="1600" dirty="0">
                <a:solidFill>
                  <a:schemeClr val="bg1"/>
                </a:solidFill>
                <a:latin typeface="Trebuchet MS" charset="0"/>
                <a:ea typeface="Trebuchet MS" charset="0"/>
                <a:cs typeface="Trebuchet MS" charset="0"/>
              </a:rPr>
              <a:t>Determine data definitions, collection frequency, and output requirements for data elements</a:t>
            </a:r>
          </a:p>
          <a:p>
            <a:r>
              <a:rPr lang="en-US" sz="1600" dirty="0">
                <a:solidFill>
                  <a:schemeClr val="bg1"/>
                </a:solidFill>
                <a:latin typeface="Trebuchet MS" charset="0"/>
                <a:ea typeface="Trebuchet MS" charset="0"/>
                <a:cs typeface="Trebuchet MS" charset="0"/>
              </a:rPr>
              <a:t>Communicate with data stewards regarding data element details</a:t>
            </a:r>
          </a:p>
          <a:p>
            <a:r>
              <a:rPr lang="en-US" sz="1600" dirty="0">
                <a:solidFill>
                  <a:schemeClr val="bg1"/>
                </a:solidFill>
                <a:latin typeface="Trebuchet MS" charset="0"/>
                <a:ea typeface="Trebuchet MS" charset="0"/>
                <a:cs typeface="Trebuchet MS" charset="0"/>
              </a:rPr>
              <a:t>Participate in ad-hoc work teams to address data issues</a:t>
            </a:r>
          </a:p>
          <a:p>
            <a:endParaRPr lang="en-US" sz="1600" dirty="0">
              <a:solidFill>
                <a:schemeClr val="bg1"/>
              </a:solidFill>
              <a:latin typeface="Trebuchet MS" charset="0"/>
              <a:ea typeface="Trebuchet MS" charset="0"/>
              <a:cs typeface="Trebuchet MS" charset="0"/>
            </a:endParaRP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37292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Governance Operating Model 2</a:t>
            </a:r>
          </a:p>
        </p:txBody>
      </p:sp>
      <p:sp>
        <p:nvSpPr>
          <p:cNvPr id="73" name="Content Placeholder 2"/>
          <p:cNvSpPr txBox="1">
            <a:spLocks/>
          </p:cNvSpPr>
          <p:nvPr/>
        </p:nvSpPr>
        <p:spPr>
          <a:xfrm>
            <a:off x="381000" y="1752600"/>
            <a:ext cx="2667000" cy="762000"/>
          </a:xfrm>
          <a:prstGeom prst="rect">
            <a:avLst/>
          </a:prstGeom>
        </p:spPr>
        <p:txBody>
          <a:bodyPr>
            <a:noAutofit/>
          </a:bodyPr>
          <a:lstStyle/>
          <a:p>
            <a:pPr marL="9525" marR="0" lvl="0" indent="-9525" algn="l" defTabSz="914400" rtl="0" eaLnBrk="1" fontAlgn="auto" latinLnBrk="0" hangingPunct="1">
              <a:lnSpc>
                <a:spcPct val="100000"/>
              </a:lnSpc>
              <a:spcBef>
                <a:spcPts val="0"/>
              </a:spcBef>
              <a:spcAft>
                <a:spcPts val="600"/>
              </a:spcAft>
              <a:buClr>
                <a:srgbClr val="45496B"/>
              </a:buClr>
              <a:buSzPct val="130000"/>
              <a:tabLst/>
              <a:defRPr/>
            </a:pPr>
            <a:r>
              <a:rPr lang="en-US" sz="2000" b="1" dirty="0">
                <a:solidFill>
                  <a:srgbClr val="45496B"/>
                </a:solidFill>
                <a:latin typeface="Trebuchet MS" charset="0"/>
                <a:ea typeface="Trebuchet MS" charset="0"/>
                <a:cs typeface="Trebuchet MS" charset="0"/>
              </a:rPr>
              <a:t>Jeffco, 2016</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295401"/>
            <a:ext cx="5486400" cy="4924450"/>
          </a:xfrm>
          <a:prstGeom prst="rect">
            <a:avLst/>
          </a:prstGeom>
        </p:spPr>
      </p:pic>
      <p:sp>
        <p:nvSpPr>
          <p:cNvPr id="5" name="Action Button: Return 4">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135025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2 Roles and Responsibilities</a:t>
            </a:r>
          </a:p>
        </p:txBody>
      </p:sp>
      <p:sp>
        <p:nvSpPr>
          <p:cNvPr id="3" name="TextBox 2"/>
          <p:cNvSpPr txBox="1"/>
          <p:nvPr/>
        </p:nvSpPr>
        <p:spPr>
          <a:xfrm>
            <a:off x="457200" y="1219200"/>
            <a:ext cx="7391400" cy="6063198"/>
          </a:xfrm>
          <a:prstGeom prst="rect">
            <a:avLst/>
          </a:prstGeom>
          <a:noFill/>
        </p:spPr>
        <p:txBody>
          <a:bodyPr wrap="square" rtlCol="0">
            <a:spAutoFit/>
          </a:bodyPr>
          <a:lstStyle/>
          <a:p>
            <a:r>
              <a:rPr lang="en-US" sz="2000" dirty="0">
                <a:solidFill>
                  <a:srgbClr val="993300"/>
                </a:solidFill>
                <a:latin typeface="Trebuchet MS" charset="0"/>
                <a:ea typeface="Trebuchet MS" charset="0"/>
                <a:cs typeface="Trebuchet MS" charset="0"/>
              </a:rPr>
              <a:t>Data Governance Committee</a:t>
            </a:r>
          </a:p>
          <a:p>
            <a:pPr marL="742950" lvl="1" indent="-285750">
              <a:buFont typeface="Arial" charset="0"/>
              <a:buChar char="•"/>
            </a:pPr>
            <a:r>
              <a:rPr lang="en-US" sz="1600" dirty="0">
                <a:solidFill>
                  <a:schemeClr val="bg1"/>
                </a:solidFill>
                <a:latin typeface="Trebuchet MS" charset="0"/>
                <a:ea typeface="Trebuchet MS" charset="0"/>
                <a:cs typeface="Trebuchet MS" charset="0"/>
              </a:rPr>
              <a:t>Data Governance Program</a:t>
            </a:r>
          </a:p>
          <a:p>
            <a:pPr marL="742950" lvl="1" indent="-285750">
              <a:buFont typeface="Arial" charset="0"/>
              <a:buChar char="•"/>
            </a:pPr>
            <a:r>
              <a:rPr lang="en-US" sz="1600" dirty="0">
                <a:solidFill>
                  <a:schemeClr val="bg1"/>
                </a:solidFill>
                <a:latin typeface="Trebuchet MS" charset="0"/>
                <a:ea typeface="Trebuchet MS" charset="0"/>
                <a:cs typeface="Trebuchet MS" charset="0"/>
              </a:rPr>
              <a:t>District Policies and Procedures </a:t>
            </a:r>
          </a:p>
          <a:p>
            <a:pPr marL="742950" lvl="1" indent="-285750">
              <a:buFont typeface="Arial" charset="0"/>
              <a:buChar char="•"/>
            </a:pPr>
            <a:r>
              <a:rPr lang="en-US" sz="1600" dirty="0">
                <a:solidFill>
                  <a:schemeClr val="bg1"/>
                </a:solidFill>
                <a:latin typeface="Trebuchet MS" charset="0"/>
                <a:ea typeface="Trebuchet MS" charset="0"/>
                <a:cs typeface="Trebuchet MS" charset="0"/>
              </a:rPr>
              <a:t>Data Quality Issues</a:t>
            </a:r>
          </a:p>
          <a:p>
            <a:r>
              <a:rPr lang="en-US" sz="2000" dirty="0">
                <a:solidFill>
                  <a:srgbClr val="993300"/>
                </a:solidFill>
                <a:latin typeface="Trebuchet MS" charset="0"/>
                <a:ea typeface="Trebuchet MS" charset="0"/>
                <a:cs typeface="Trebuchet MS" charset="0"/>
              </a:rPr>
              <a:t>Data Stewardship Working Group</a:t>
            </a:r>
          </a:p>
          <a:p>
            <a:pPr marL="800100" lvl="1" indent="-342900">
              <a:buFont typeface="Arial" charset="0"/>
              <a:buChar char="•"/>
            </a:pPr>
            <a:r>
              <a:rPr lang="en-US" sz="1600" dirty="0">
                <a:solidFill>
                  <a:schemeClr val="bg1"/>
                </a:solidFill>
                <a:latin typeface="Trebuchet MS" charset="0"/>
                <a:ea typeface="Trebuchet MS" charset="0"/>
                <a:cs typeface="Trebuchet MS" charset="0"/>
              </a:rPr>
              <a:t>Business Glossary </a:t>
            </a:r>
          </a:p>
          <a:p>
            <a:pPr marL="800100" lvl="1" indent="-342900">
              <a:buFont typeface="Arial" charset="0"/>
              <a:buChar char="•"/>
            </a:pPr>
            <a:r>
              <a:rPr lang="en-US" sz="1600" dirty="0">
                <a:solidFill>
                  <a:schemeClr val="bg1"/>
                </a:solidFill>
                <a:latin typeface="Trebuchet MS" charset="0"/>
                <a:ea typeface="Trebuchet MS" charset="0"/>
                <a:cs typeface="Trebuchet MS" charset="0"/>
              </a:rPr>
              <a:t>Role Definition</a:t>
            </a:r>
          </a:p>
          <a:p>
            <a:pPr marL="800100" lvl="1" indent="-342900">
              <a:buFont typeface="Arial" charset="0"/>
              <a:buChar char="•"/>
            </a:pPr>
            <a:r>
              <a:rPr lang="en-US" sz="1600" dirty="0">
                <a:solidFill>
                  <a:schemeClr val="bg1"/>
                </a:solidFill>
                <a:latin typeface="Trebuchet MS" charset="0"/>
                <a:ea typeface="Trebuchet MS" charset="0"/>
                <a:cs typeface="Trebuchet MS" charset="0"/>
              </a:rPr>
              <a:t>Prioritization</a:t>
            </a:r>
          </a:p>
          <a:p>
            <a:pPr marL="800100" lvl="1" indent="-342900">
              <a:buFont typeface="Arial" charset="0"/>
              <a:buChar char="•"/>
            </a:pPr>
            <a:r>
              <a:rPr lang="en-US" sz="1600" dirty="0">
                <a:solidFill>
                  <a:schemeClr val="bg1"/>
                </a:solidFill>
                <a:latin typeface="Trebuchet MS" charset="0"/>
                <a:ea typeface="Trebuchet MS" charset="0"/>
                <a:cs typeface="Trebuchet MS" charset="0"/>
              </a:rPr>
              <a:t>Data Quality</a:t>
            </a:r>
          </a:p>
          <a:p>
            <a:pPr marL="800100" lvl="1" indent="-342900">
              <a:buFont typeface="Arial" charset="0"/>
              <a:buChar char="•"/>
            </a:pPr>
            <a:r>
              <a:rPr lang="en-US" sz="1600" dirty="0">
                <a:solidFill>
                  <a:schemeClr val="bg1"/>
                </a:solidFill>
                <a:latin typeface="Trebuchet MS" charset="0"/>
                <a:ea typeface="Trebuchet MS" charset="0"/>
                <a:cs typeface="Trebuchet MS" charset="0"/>
              </a:rPr>
              <a:t>Policies and Procedures</a:t>
            </a:r>
          </a:p>
          <a:p>
            <a:r>
              <a:rPr lang="en-US" sz="2000" dirty="0">
                <a:solidFill>
                  <a:srgbClr val="993300"/>
                </a:solidFill>
                <a:latin typeface="Trebuchet MS" charset="0"/>
                <a:ea typeface="Trebuchet MS" charset="0"/>
                <a:cs typeface="Trebuchet MS" charset="0"/>
              </a:rPr>
              <a:t>Data Quality Office</a:t>
            </a:r>
            <a:endParaRPr lang="en-US" sz="2000" dirty="0">
              <a:solidFill>
                <a:schemeClr val="bg1"/>
              </a:solidFill>
              <a:latin typeface="Trebuchet MS" charset="0"/>
              <a:ea typeface="Trebuchet MS" charset="0"/>
              <a:cs typeface="Trebuchet MS" charset="0"/>
            </a:endParaRPr>
          </a:p>
          <a:p>
            <a:pPr marL="800100" lvl="1" indent="-342900">
              <a:buFont typeface="Arial" charset="0"/>
              <a:buChar char="•"/>
            </a:pPr>
            <a:r>
              <a:rPr lang="en-US" sz="1600" dirty="0">
                <a:solidFill>
                  <a:schemeClr val="bg1"/>
                </a:solidFill>
                <a:latin typeface="Trebuchet MS" charset="0"/>
                <a:ea typeface="Trebuchet MS" charset="0"/>
                <a:cs typeface="Trebuchet MS" charset="0"/>
              </a:rPr>
              <a:t>Development and production of scorecards and KPIs measuring data quality </a:t>
            </a:r>
          </a:p>
          <a:p>
            <a:pPr marL="800100" lvl="1" indent="-342900">
              <a:buFont typeface="Arial" charset="0"/>
              <a:buChar char="•"/>
            </a:pPr>
            <a:r>
              <a:rPr lang="en-US" sz="1600" dirty="0">
                <a:solidFill>
                  <a:schemeClr val="bg1"/>
                </a:solidFill>
                <a:latin typeface="Trebuchet MS" charset="0"/>
                <a:ea typeface="Trebuchet MS" charset="0"/>
                <a:cs typeface="Trebuchet MS" charset="0"/>
              </a:rPr>
              <a:t>Reporting projects and initiatives progress; management of certain projects and initiatives </a:t>
            </a:r>
          </a:p>
          <a:p>
            <a:pPr marL="800100" lvl="1" indent="-342900">
              <a:buFont typeface="Arial" charset="0"/>
              <a:buChar char="•"/>
            </a:pPr>
            <a:r>
              <a:rPr lang="en-US" sz="1600" dirty="0">
                <a:solidFill>
                  <a:schemeClr val="bg1"/>
                </a:solidFill>
                <a:latin typeface="Trebuchet MS" charset="0"/>
                <a:ea typeface="Trebuchet MS" charset="0"/>
                <a:cs typeface="Trebuchet MS" charset="0"/>
              </a:rPr>
              <a:t>Issue tracking and reporting </a:t>
            </a:r>
          </a:p>
          <a:p>
            <a:pPr marL="800100" lvl="1" indent="-342900">
              <a:buFont typeface="Arial" charset="0"/>
              <a:buChar char="•"/>
            </a:pPr>
            <a:r>
              <a:rPr lang="en-US" sz="1600" dirty="0">
                <a:solidFill>
                  <a:schemeClr val="bg1"/>
                </a:solidFill>
                <a:latin typeface="Trebuchet MS" charset="0"/>
                <a:ea typeface="Trebuchet MS" charset="0"/>
                <a:cs typeface="Trebuchet MS" charset="0"/>
              </a:rPr>
              <a:t>Ongoing management of the district’s data governance program operations (limited scope – transitions to future Data Governance Office) </a:t>
            </a:r>
          </a:p>
          <a:p>
            <a:pPr marL="800100" lvl="1" indent="-342900">
              <a:buFont typeface="Arial" charset="0"/>
              <a:buChar char="•"/>
            </a:pPr>
            <a:r>
              <a:rPr lang="en-US" sz="1600" dirty="0">
                <a:solidFill>
                  <a:schemeClr val="bg1"/>
                </a:solidFill>
                <a:latin typeface="Trebuchet MS" charset="0"/>
                <a:ea typeface="Trebuchet MS" charset="0"/>
                <a:cs typeface="Trebuchet MS" charset="0"/>
              </a:rPr>
              <a:t>Development of district training and awareness programs (limited scope – transitions to future Data Governance Office) </a:t>
            </a:r>
          </a:p>
          <a:p>
            <a:pPr marL="742950" lvl="1" indent="-285750">
              <a:buFont typeface="Arial" charset="0"/>
              <a:buChar char="•"/>
            </a:pPr>
            <a:endParaRPr lang="en-US" sz="2000" dirty="0">
              <a:solidFill>
                <a:schemeClr val="bg1"/>
              </a:solidFill>
              <a:latin typeface="Trebuchet MS" charset="0"/>
              <a:ea typeface="Trebuchet MS" charset="0"/>
              <a:cs typeface="Trebuchet MS" charset="0"/>
            </a:endParaRPr>
          </a:p>
          <a:p>
            <a:pPr marL="742950" lvl="1" indent="-285750">
              <a:buFont typeface="Arial" charset="0"/>
              <a:buChar char="•"/>
            </a:pPr>
            <a:endParaRPr lang="en-US" sz="2000" dirty="0">
              <a:solidFill>
                <a:schemeClr val="bg1"/>
              </a:solidFill>
              <a:latin typeface="Trebuchet MS" charset="0"/>
              <a:ea typeface="Trebuchet MS" charset="0"/>
              <a:cs typeface="Trebuchet MS" charset="0"/>
            </a:endParaRPr>
          </a:p>
        </p:txBody>
      </p:sp>
      <p:sp>
        <p:nvSpPr>
          <p:cNvPr id="4" name="Action Button: Return 3">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7540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Governance Operating Model 3</a:t>
            </a:r>
          </a:p>
        </p:txBody>
      </p:sp>
      <p:sp>
        <p:nvSpPr>
          <p:cNvPr id="73" name="Content Placeholder 2"/>
          <p:cNvSpPr txBox="1">
            <a:spLocks/>
          </p:cNvSpPr>
          <p:nvPr/>
        </p:nvSpPr>
        <p:spPr>
          <a:xfrm>
            <a:off x="304800" y="1600200"/>
            <a:ext cx="1981200" cy="762000"/>
          </a:xfrm>
          <a:prstGeom prst="rect">
            <a:avLst/>
          </a:prstGeom>
        </p:spPr>
        <p:txBody>
          <a:bodyPr>
            <a:noAutofit/>
          </a:bodyPr>
          <a:lstStyle/>
          <a:p>
            <a:pPr marL="9525" marR="0" lvl="0" indent="-9525" algn="l" defTabSz="914400" rtl="0" eaLnBrk="1" fontAlgn="auto" latinLnBrk="0" hangingPunct="1">
              <a:lnSpc>
                <a:spcPct val="100000"/>
              </a:lnSpc>
              <a:spcBef>
                <a:spcPts val="0"/>
              </a:spcBef>
              <a:spcAft>
                <a:spcPts val="600"/>
              </a:spcAft>
              <a:buClr>
                <a:srgbClr val="45496B"/>
              </a:buClr>
              <a:buSzPct val="130000"/>
              <a:tabLst/>
              <a:defRPr/>
            </a:pPr>
            <a:r>
              <a:rPr lang="en-US" sz="2000" b="1" dirty="0">
                <a:solidFill>
                  <a:srgbClr val="45496B"/>
                </a:solidFill>
                <a:latin typeface="Trebuchet MS" charset="0"/>
                <a:ea typeface="Trebuchet MS" charset="0"/>
                <a:cs typeface="Trebuchet MS" charset="0"/>
              </a:rPr>
              <a:t>Jeffco, 2017?</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5284" y="1219510"/>
            <a:ext cx="5644316" cy="5060421"/>
          </a:xfrm>
          <a:prstGeom prst="rect">
            <a:avLst/>
          </a:prstGeom>
        </p:spPr>
      </p:pic>
      <p:sp>
        <p:nvSpPr>
          <p:cNvPr id="5" name="Action Button: Return 4">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48924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3 Roles and Responsibilities</a:t>
            </a:r>
          </a:p>
        </p:txBody>
      </p:sp>
      <p:sp>
        <p:nvSpPr>
          <p:cNvPr id="3" name="TextBox 2"/>
          <p:cNvSpPr txBox="1"/>
          <p:nvPr/>
        </p:nvSpPr>
        <p:spPr>
          <a:xfrm>
            <a:off x="304800" y="1371600"/>
            <a:ext cx="8185111" cy="954107"/>
          </a:xfrm>
          <a:prstGeom prst="rect">
            <a:avLst/>
          </a:prstGeom>
          <a:noFill/>
        </p:spPr>
        <p:txBody>
          <a:bodyPr wrap="square" rtlCol="0">
            <a:spAutoFit/>
          </a:bodyPr>
          <a:lstStyle/>
          <a:p>
            <a:r>
              <a:rPr lang="en-US" sz="2000" dirty="0">
                <a:solidFill>
                  <a:schemeClr val="bg1"/>
                </a:solidFill>
                <a:latin typeface="Trebuchet MS" charset="0"/>
                <a:ea typeface="Trebuchet MS" charset="0"/>
                <a:cs typeface="Trebuchet MS" charset="0"/>
              </a:rPr>
              <a:t>The future Jeffco operating model will add a </a:t>
            </a:r>
            <a:r>
              <a:rPr lang="en-US" sz="2000" b="1" i="1" dirty="0">
                <a:solidFill>
                  <a:srgbClr val="993300"/>
                </a:solidFill>
                <a:latin typeface="Trebuchet MS" charset="0"/>
                <a:ea typeface="Trebuchet MS" charset="0"/>
                <a:cs typeface="Trebuchet MS" charset="0"/>
              </a:rPr>
              <a:t>Data Governance Office</a:t>
            </a:r>
            <a:r>
              <a:rPr lang="en-US" sz="2000" dirty="0">
                <a:solidFill>
                  <a:schemeClr val="bg1"/>
                </a:solidFill>
                <a:latin typeface="Trebuchet MS" charset="0"/>
                <a:ea typeface="Trebuchet MS" charset="0"/>
                <a:cs typeface="Trebuchet MS" charset="0"/>
              </a:rPr>
              <a:t>. Responsibilities of this team will include: </a:t>
            </a:r>
          </a:p>
          <a:p>
            <a:endParaRPr lang="en-US" sz="1600" dirty="0">
              <a:solidFill>
                <a:schemeClr val="bg1"/>
              </a:solidFill>
              <a:latin typeface="Trebuchet MS" charset="0"/>
              <a:ea typeface="Trebuchet MS" charset="0"/>
              <a:cs typeface="Trebuchet MS" charset="0"/>
            </a:endParaRPr>
          </a:p>
        </p:txBody>
      </p:sp>
      <p:sp>
        <p:nvSpPr>
          <p:cNvPr id="4" name="TextBox 3"/>
          <p:cNvSpPr txBox="1"/>
          <p:nvPr/>
        </p:nvSpPr>
        <p:spPr>
          <a:xfrm>
            <a:off x="609600" y="1848653"/>
            <a:ext cx="7526722" cy="3785652"/>
          </a:xfrm>
          <a:prstGeom prst="rect">
            <a:avLst/>
          </a:prstGeom>
          <a:noFill/>
        </p:spPr>
        <p:txBody>
          <a:bodyPr wrap="square" rtlCol="0">
            <a:spAutoFit/>
          </a:bodyPr>
          <a:lstStyle/>
          <a:p>
            <a:endParaRPr lang="en-US" sz="1600" dirty="0">
              <a:solidFill>
                <a:schemeClr val="bg1"/>
              </a:solidFill>
              <a:latin typeface="Trebuchet MS" charset="0"/>
              <a:ea typeface="Trebuchet MS" charset="0"/>
              <a:cs typeface="Trebuchet MS" charset="0"/>
            </a:endParaRPr>
          </a:p>
          <a:p>
            <a:pPr marL="285750" indent="-285750">
              <a:buFont typeface="Arial" charset="0"/>
              <a:buChar char="•"/>
            </a:pPr>
            <a:r>
              <a:rPr lang="en-US" sz="1600" dirty="0">
                <a:solidFill>
                  <a:schemeClr val="bg1"/>
                </a:solidFill>
                <a:latin typeface="Trebuchet MS" charset="0"/>
                <a:ea typeface="Trebuchet MS" charset="0"/>
                <a:cs typeface="Trebuchet MS" charset="0"/>
              </a:rPr>
              <a:t>Chairs both the Data Governance Committee and the Data Stewardship Working Group </a:t>
            </a:r>
          </a:p>
          <a:p>
            <a:pPr marL="285750" indent="-285750">
              <a:buFont typeface="Arial" charset="0"/>
              <a:buChar char="•"/>
            </a:pPr>
            <a:r>
              <a:rPr lang="en-US" sz="1600" dirty="0">
                <a:solidFill>
                  <a:schemeClr val="bg1"/>
                </a:solidFill>
                <a:latin typeface="Trebuchet MS" charset="0"/>
                <a:ea typeface="Trebuchet MS" charset="0"/>
                <a:cs typeface="Trebuchet MS" charset="0"/>
              </a:rPr>
              <a:t>Defining data governance standards and metrics for approval </a:t>
            </a:r>
          </a:p>
          <a:p>
            <a:pPr marL="285750" indent="-285750">
              <a:buFont typeface="Arial" charset="0"/>
              <a:buChar char="•"/>
            </a:pPr>
            <a:r>
              <a:rPr lang="en-US" sz="1600" dirty="0">
                <a:solidFill>
                  <a:schemeClr val="bg1"/>
                </a:solidFill>
                <a:latin typeface="Trebuchet MS" charset="0"/>
                <a:ea typeface="Trebuchet MS" charset="0"/>
                <a:cs typeface="Trebuchet MS" charset="0"/>
              </a:rPr>
              <a:t>Managing and tracking data quality issue investigation and resolution </a:t>
            </a:r>
          </a:p>
          <a:p>
            <a:pPr marL="285750" indent="-285750">
              <a:buFont typeface="Arial" charset="0"/>
              <a:buChar char="•"/>
            </a:pPr>
            <a:r>
              <a:rPr lang="en-US" sz="1600" dirty="0">
                <a:solidFill>
                  <a:schemeClr val="bg1"/>
                </a:solidFill>
                <a:latin typeface="Trebuchet MS" charset="0"/>
                <a:ea typeface="Trebuchet MS" charset="0"/>
                <a:cs typeface="Trebuchet MS" charset="0"/>
              </a:rPr>
              <a:t>Ensuring adherence to data architecture best practices </a:t>
            </a:r>
          </a:p>
          <a:p>
            <a:pPr marL="285750" indent="-285750">
              <a:buFont typeface="Arial" charset="0"/>
              <a:buChar char="•"/>
            </a:pPr>
            <a:r>
              <a:rPr lang="en-US" sz="1600" dirty="0">
                <a:solidFill>
                  <a:schemeClr val="bg1"/>
                </a:solidFill>
                <a:latin typeface="Trebuchet MS" charset="0"/>
                <a:ea typeface="Trebuchet MS" charset="0"/>
                <a:cs typeface="Trebuchet MS" charset="0"/>
              </a:rPr>
              <a:t>Providing communications to the district regarding the data governance program </a:t>
            </a:r>
          </a:p>
          <a:p>
            <a:pPr marL="285750" indent="-285750">
              <a:buFont typeface="Arial" charset="0"/>
              <a:buChar char="•"/>
            </a:pPr>
            <a:r>
              <a:rPr lang="en-US" sz="1600" dirty="0">
                <a:solidFill>
                  <a:schemeClr val="bg1"/>
                </a:solidFill>
                <a:latin typeface="Trebuchet MS" charset="0"/>
                <a:ea typeface="Trebuchet MS" charset="0"/>
                <a:cs typeface="Trebuchet MS" charset="0"/>
              </a:rPr>
              <a:t>Ongoing management of the district’s data governance program operations (taking from the current operating model Data Quality Office team and expanding to the full-fledged role) </a:t>
            </a:r>
          </a:p>
          <a:p>
            <a:pPr marL="285750" indent="-285750">
              <a:buFont typeface="Arial" charset="0"/>
              <a:buChar char="•"/>
            </a:pPr>
            <a:r>
              <a:rPr lang="en-US" sz="1600" dirty="0">
                <a:solidFill>
                  <a:schemeClr val="bg1"/>
                </a:solidFill>
                <a:latin typeface="Trebuchet MS" charset="0"/>
                <a:ea typeface="Trebuchet MS" charset="0"/>
                <a:cs typeface="Trebuchet MS" charset="0"/>
              </a:rPr>
              <a:t>Development of district training and awareness programs (taking from the current operating model Data Quality Office team and expanding to the full-fledged role) </a:t>
            </a:r>
          </a:p>
          <a:p>
            <a:endParaRPr lang="en-US" sz="1600" dirty="0">
              <a:solidFill>
                <a:schemeClr val="bg1"/>
              </a:solidFill>
              <a:latin typeface="Trebuchet MS" charset="0"/>
              <a:ea typeface="Trebuchet MS" charset="0"/>
              <a:cs typeface="Trebuchet MS" charset="0"/>
            </a:endParaRPr>
          </a:p>
        </p:txBody>
      </p:sp>
      <p:sp>
        <p:nvSpPr>
          <p:cNvPr id="5" name="TextBox 4"/>
          <p:cNvSpPr txBox="1"/>
          <p:nvPr/>
        </p:nvSpPr>
        <p:spPr>
          <a:xfrm>
            <a:off x="609600" y="5410200"/>
            <a:ext cx="7620000" cy="1015663"/>
          </a:xfrm>
          <a:prstGeom prst="rect">
            <a:avLst/>
          </a:prstGeom>
          <a:noFill/>
        </p:spPr>
        <p:txBody>
          <a:bodyPr wrap="square" rtlCol="0">
            <a:spAutoFit/>
          </a:bodyPr>
          <a:lstStyle/>
          <a:p>
            <a:r>
              <a:rPr lang="en-US" sz="2000" dirty="0">
                <a:solidFill>
                  <a:schemeClr val="bg1"/>
                </a:solidFill>
                <a:latin typeface="Trebuchet MS" charset="0"/>
                <a:ea typeface="Trebuchet MS" charset="0"/>
                <a:cs typeface="Trebuchet MS" charset="0"/>
              </a:rPr>
              <a:t>If needed, a </a:t>
            </a:r>
            <a:r>
              <a:rPr lang="en-US" sz="2000" b="1" i="1" dirty="0">
                <a:solidFill>
                  <a:srgbClr val="993300"/>
                </a:solidFill>
                <a:latin typeface="Trebuchet MS" charset="0"/>
                <a:ea typeface="Trebuchet MS" charset="0"/>
                <a:cs typeface="Trebuchet MS" charset="0"/>
              </a:rPr>
              <a:t>Data Architecture Working Group </a:t>
            </a:r>
            <a:r>
              <a:rPr lang="en-US" sz="2000" dirty="0">
                <a:solidFill>
                  <a:schemeClr val="bg1"/>
                </a:solidFill>
                <a:latin typeface="Trebuchet MS" charset="0"/>
                <a:ea typeface="Trebuchet MS" charset="0"/>
                <a:cs typeface="Trebuchet MS" charset="0"/>
              </a:rPr>
              <a:t>may also be formed in order to address architectural approach, standards, etc. </a:t>
            </a:r>
          </a:p>
        </p:txBody>
      </p:sp>
      <p:sp>
        <p:nvSpPr>
          <p:cNvPr id="6" name="Action Button: Return 5">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11842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Governance Operating Model 4</a:t>
            </a:r>
          </a:p>
        </p:txBody>
      </p:sp>
      <p:sp>
        <p:nvSpPr>
          <p:cNvPr id="73" name="Content Placeholder 2"/>
          <p:cNvSpPr txBox="1">
            <a:spLocks/>
          </p:cNvSpPr>
          <p:nvPr/>
        </p:nvSpPr>
        <p:spPr>
          <a:xfrm>
            <a:off x="152400" y="1752600"/>
            <a:ext cx="2209800" cy="748990"/>
          </a:xfrm>
          <a:prstGeom prst="rect">
            <a:avLst/>
          </a:prstGeom>
        </p:spPr>
        <p:txBody>
          <a:bodyPr>
            <a:noAutofit/>
          </a:bodyPr>
          <a:lstStyle/>
          <a:p>
            <a:pPr marL="9525" marR="0" lvl="0" indent="-9525" algn="l" defTabSz="914400" rtl="0" eaLnBrk="1" fontAlgn="auto" latinLnBrk="0" hangingPunct="1">
              <a:lnSpc>
                <a:spcPct val="100000"/>
              </a:lnSpc>
              <a:spcBef>
                <a:spcPts val="0"/>
              </a:spcBef>
              <a:spcAft>
                <a:spcPts val="600"/>
              </a:spcAft>
              <a:buClr>
                <a:srgbClr val="45496B"/>
              </a:buClr>
              <a:buSzPct val="130000"/>
              <a:tabLst/>
              <a:defRPr/>
            </a:pPr>
            <a:r>
              <a:rPr lang="en-US" sz="2000" b="1" dirty="0">
                <a:solidFill>
                  <a:srgbClr val="45496B"/>
                </a:solidFill>
                <a:latin typeface="Trebuchet MS" charset="0"/>
                <a:ea typeface="Trebuchet MS" charset="0"/>
                <a:cs typeface="Trebuchet MS" charset="0"/>
              </a:rPr>
              <a:t>UK Business Perspective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219200"/>
            <a:ext cx="6839325" cy="4991089"/>
          </a:xfrm>
          <a:prstGeom prst="rect">
            <a:avLst/>
          </a:prstGeom>
        </p:spPr>
      </p:pic>
      <p:sp>
        <p:nvSpPr>
          <p:cNvPr id="5" name="TextBox 4"/>
          <p:cNvSpPr txBox="1"/>
          <p:nvPr/>
        </p:nvSpPr>
        <p:spPr>
          <a:xfrm>
            <a:off x="142875" y="5791200"/>
            <a:ext cx="2050145" cy="830997"/>
          </a:xfrm>
          <a:prstGeom prst="rect">
            <a:avLst/>
          </a:prstGeom>
          <a:noFill/>
        </p:spPr>
        <p:txBody>
          <a:bodyPr wrap="square" rtlCol="0">
            <a:spAutoFit/>
          </a:bodyPr>
          <a:lstStyle/>
          <a:p>
            <a:pPr lvl="0"/>
            <a:r>
              <a:rPr lang="en-US" sz="1200" dirty="0">
                <a:solidFill>
                  <a:srgbClr val="993300"/>
                </a:solidFill>
                <a:latin typeface="Trebuchet MS" charset="0"/>
                <a:ea typeface="Trebuchet MS" charset="0"/>
                <a:cs typeface="Trebuchet MS" charset="0"/>
              </a:rPr>
              <a:t>Bradley, Christopher. (2013) </a:t>
            </a:r>
            <a:r>
              <a:rPr lang="en-US" sz="1200" i="1" dirty="0">
                <a:solidFill>
                  <a:srgbClr val="993300"/>
                </a:solidFill>
                <a:latin typeface="Trebuchet MS" charset="0"/>
                <a:ea typeface="Trebuchet MS" charset="0"/>
                <a:cs typeface="Trebuchet MS" charset="0"/>
              </a:rPr>
              <a:t>Implementing Effective Data Governance</a:t>
            </a:r>
            <a:r>
              <a:rPr lang="en-US" sz="1200" dirty="0">
                <a:solidFill>
                  <a:srgbClr val="993300"/>
                </a:solidFill>
                <a:latin typeface="Trebuchet MS" charset="0"/>
                <a:ea typeface="Trebuchet MS" charset="0"/>
                <a:cs typeface="Trebuchet MS" charset="0"/>
              </a:rPr>
              <a:t> </a:t>
            </a:r>
          </a:p>
          <a:p>
            <a:endParaRPr lang="en-US" sz="1200" dirty="0">
              <a:solidFill>
                <a:srgbClr val="993300"/>
              </a:solidFill>
              <a:latin typeface="Trebuchet MS" charset="0"/>
              <a:ea typeface="Trebuchet MS" charset="0"/>
              <a:cs typeface="Trebuchet MS" charset="0"/>
            </a:endParaRPr>
          </a:p>
        </p:txBody>
      </p:sp>
      <p:sp>
        <p:nvSpPr>
          <p:cNvPr id="6" name="Action Button: Return 5">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97921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4 Roles and Responsibilities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450" y="1219200"/>
            <a:ext cx="6610350" cy="5264880"/>
          </a:xfrm>
          <a:prstGeom prst="rect">
            <a:avLst/>
          </a:prstGeom>
        </p:spPr>
      </p:pic>
      <p:sp>
        <p:nvSpPr>
          <p:cNvPr id="4" name="Action Button: Return 3">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81460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Included</a:t>
            </a:r>
          </a:p>
        </p:txBody>
      </p:sp>
      <p:sp>
        <p:nvSpPr>
          <p:cNvPr id="3" name="TextBox 2"/>
          <p:cNvSpPr txBox="1"/>
          <p:nvPr/>
        </p:nvSpPr>
        <p:spPr>
          <a:xfrm>
            <a:off x="304800" y="1600200"/>
            <a:ext cx="4495800" cy="4401205"/>
          </a:xfrm>
          <a:prstGeom prst="rect">
            <a:avLst/>
          </a:prstGeom>
          <a:noFill/>
        </p:spPr>
        <p:txBody>
          <a:bodyPr wrap="square" rtlCol="0">
            <a:spAutoFit/>
          </a:bodyPr>
          <a:lstStyle/>
          <a:p>
            <a:pPr marL="342900" indent="-342900">
              <a:buClr>
                <a:srgbClr val="993300"/>
              </a:buClr>
              <a:buFont typeface="Wingdings" charset="2"/>
              <a:buChar char="Ø"/>
            </a:pPr>
            <a:r>
              <a:rPr lang="en-US" sz="2000" dirty="0">
                <a:solidFill>
                  <a:schemeClr val="bg1"/>
                </a:solidFill>
                <a:latin typeface="Trebuchet MS" charset="0"/>
                <a:ea typeface="Trebuchet MS" charset="0"/>
                <a:cs typeface="Trebuchet MS" charset="0"/>
                <a:hlinkClick r:id="rId2" action="ppaction://hlinksldjump"/>
              </a:rPr>
              <a:t>What is Data Governance?</a:t>
            </a:r>
            <a:endParaRPr lang="en-US" sz="2000" dirty="0">
              <a:solidFill>
                <a:schemeClr val="bg1"/>
              </a:solidFill>
              <a:latin typeface="Trebuchet MS" charset="0"/>
              <a:ea typeface="Trebuchet MS" charset="0"/>
              <a:cs typeface="Trebuchet MS" charset="0"/>
            </a:endParaRPr>
          </a:p>
          <a:p>
            <a:pPr marL="342900" indent="-342900">
              <a:buClr>
                <a:srgbClr val="993300"/>
              </a:buClr>
              <a:buFont typeface="Wingdings" charset="2"/>
              <a:buChar char="Ø"/>
            </a:pPr>
            <a:r>
              <a:rPr lang="en-US" sz="2000" dirty="0">
                <a:solidFill>
                  <a:schemeClr val="bg1"/>
                </a:solidFill>
                <a:latin typeface="Trebuchet MS" charset="0"/>
                <a:ea typeface="Trebuchet MS" charset="0"/>
                <a:cs typeface="Trebuchet MS" charset="0"/>
                <a:hlinkClick r:id="rId3" action="ppaction://hlinksldjump"/>
              </a:rPr>
              <a:t>The Need for Data Governance</a:t>
            </a:r>
            <a:endParaRPr lang="en-US" sz="2000" dirty="0">
              <a:solidFill>
                <a:schemeClr val="bg1"/>
              </a:solidFill>
              <a:latin typeface="Trebuchet MS" charset="0"/>
              <a:ea typeface="Trebuchet MS" charset="0"/>
              <a:cs typeface="Trebuchet MS" charset="0"/>
            </a:endParaRPr>
          </a:p>
          <a:p>
            <a:pPr marL="342900" indent="-342900">
              <a:buClr>
                <a:srgbClr val="993300"/>
              </a:buClr>
              <a:buFont typeface="Wingdings" charset="2"/>
              <a:buChar char="Ø"/>
            </a:pPr>
            <a:r>
              <a:rPr lang="en-US" sz="2000" dirty="0">
                <a:solidFill>
                  <a:schemeClr val="bg1"/>
                </a:solidFill>
                <a:latin typeface="Trebuchet MS" charset="0"/>
                <a:ea typeface="Trebuchet MS" charset="0"/>
                <a:cs typeface="Trebuchet MS" charset="0"/>
                <a:hlinkClick r:id="rId4" action="ppaction://hlinksldjump"/>
              </a:rPr>
              <a:t>Why Data Governance?</a:t>
            </a:r>
            <a:endParaRPr lang="en-US" sz="2000" dirty="0">
              <a:solidFill>
                <a:schemeClr val="bg1"/>
              </a:solidFill>
              <a:latin typeface="Trebuchet MS" charset="0"/>
              <a:ea typeface="Trebuchet MS" charset="0"/>
              <a:cs typeface="Trebuchet MS" charset="0"/>
            </a:endParaRPr>
          </a:p>
          <a:p>
            <a:pPr marL="342900" indent="-342900">
              <a:buClr>
                <a:srgbClr val="993300"/>
              </a:buClr>
              <a:buFont typeface="Wingdings" charset="2"/>
              <a:buChar char="Ø"/>
            </a:pPr>
            <a:r>
              <a:rPr lang="en-US" sz="2000" dirty="0">
                <a:solidFill>
                  <a:schemeClr val="bg1"/>
                </a:solidFill>
                <a:latin typeface="Trebuchet MS" charset="0"/>
                <a:ea typeface="Trebuchet MS" charset="0"/>
                <a:cs typeface="Trebuchet MS" charset="0"/>
                <a:hlinkClick r:id="rId5" action="ppaction://hlinksldjump"/>
              </a:rPr>
              <a:t>Data Governance Operating Models and Roles and Responsibilities</a:t>
            </a:r>
            <a:endParaRPr lang="en-US" sz="2000" dirty="0">
              <a:solidFill>
                <a:schemeClr val="bg1"/>
              </a:solidFill>
              <a:latin typeface="Trebuchet MS" charset="0"/>
              <a:ea typeface="Trebuchet MS" charset="0"/>
              <a:cs typeface="Trebuchet MS" charset="0"/>
            </a:endParaRPr>
          </a:p>
          <a:p>
            <a:pPr marL="342900" indent="-342900">
              <a:buClr>
                <a:srgbClr val="993300"/>
              </a:buClr>
              <a:buFont typeface="Wingdings" charset="2"/>
              <a:buChar char="Ø"/>
            </a:pPr>
            <a:r>
              <a:rPr lang="en-US" sz="2000" dirty="0">
                <a:solidFill>
                  <a:schemeClr val="bg1"/>
                </a:solidFill>
                <a:latin typeface="Trebuchet MS" charset="0"/>
                <a:ea typeface="Trebuchet MS" charset="0"/>
                <a:cs typeface="Trebuchet MS" charset="0"/>
                <a:hlinkClick r:id="rId6" action="ppaction://hlinksldjump"/>
              </a:rPr>
              <a:t>Key DG Process, Functions, Rules</a:t>
            </a:r>
            <a:endParaRPr lang="en-US" sz="2000" dirty="0">
              <a:solidFill>
                <a:schemeClr val="bg1"/>
              </a:solidFill>
              <a:latin typeface="Trebuchet MS" charset="0"/>
              <a:ea typeface="Trebuchet MS" charset="0"/>
              <a:cs typeface="Trebuchet MS" charset="0"/>
            </a:endParaRPr>
          </a:p>
          <a:p>
            <a:pPr marL="342900" indent="-342900">
              <a:buClr>
                <a:srgbClr val="993300"/>
              </a:buClr>
              <a:buFont typeface="Wingdings" charset="2"/>
              <a:buChar char="Ø"/>
            </a:pPr>
            <a:r>
              <a:rPr lang="en-US" sz="2000" dirty="0">
                <a:solidFill>
                  <a:schemeClr val="bg1"/>
                </a:solidFill>
                <a:latin typeface="Trebuchet MS" charset="0"/>
                <a:ea typeface="Trebuchet MS" charset="0"/>
                <a:cs typeface="Trebuchet MS" charset="0"/>
                <a:hlinkClick r:id="rId7" action="ppaction://hlinksldjump"/>
              </a:rPr>
              <a:t>Data Governance Collaboration</a:t>
            </a:r>
            <a:endParaRPr lang="en-US" sz="2000" dirty="0">
              <a:solidFill>
                <a:schemeClr val="bg1"/>
              </a:solidFill>
              <a:latin typeface="Trebuchet MS" charset="0"/>
              <a:ea typeface="Trebuchet MS" charset="0"/>
              <a:cs typeface="Trebuchet MS" charset="0"/>
            </a:endParaRPr>
          </a:p>
          <a:p>
            <a:pPr marL="342900" indent="-342900">
              <a:buClr>
                <a:srgbClr val="993300"/>
              </a:buClr>
              <a:buFont typeface="Wingdings" charset="2"/>
              <a:buChar char="Ø"/>
            </a:pPr>
            <a:r>
              <a:rPr lang="en-US" sz="2000" dirty="0">
                <a:solidFill>
                  <a:schemeClr val="bg1"/>
                </a:solidFill>
                <a:latin typeface="Trebuchet MS" charset="0"/>
                <a:ea typeface="Trebuchet MS" charset="0"/>
                <a:cs typeface="Trebuchet MS" charset="0"/>
                <a:hlinkClick r:id="rId8" action="ppaction://hlinksldjump"/>
              </a:rPr>
              <a:t>Data Governance Maturity Levels</a:t>
            </a:r>
            <a:endParaRPr lang="en-US" sz="2000" dirty="0">
              <a:solidFill>
                <a:schemeClr val="bg1"/>
              </a:solidFill>
              <a:latin typeface="Trebuchet MS" charset="0"/>
              <a:ea typeface="Trebuchet MS" charset="0"/>
              <a:cs typeface="Trebuchet MS" charset="0"/>
            </a:endParaRPr>
          </a:p>
          <a:p>
            <a:pPr marL="342900" indent="-342900">
              <a:buClr>
                <a:srgbClr val="993300"/>
              </a:buClr>
              <a:buFont typeface="Wingdings" charset="2"/>
              <a:buChar char="Ø"/>
            </a:pPr>
            <a:r>
              <a:rPr lang="en-US" sz="2000" dirty="0">
                <a:solidFill>
                  <a:schemeClr val="bg1"/>
                </a:solidFill>
                <a:latin typeface="Trebuchet MS" charset="0"/>
                <a:ea typeface="Trebuchet MS" charset="0"/>
                <a:cs typeface="Trebuchet MS" charset="0"/>
                <a:hlinkClick r:id="rId9" action="ppaction://hlinksldjump"/>
              </a:rPr>
              <a:t>Key Initial Steps to Implement Data Governance</a:t>
            </a:r>
            <a:endParaRPr lang="en-US" sz="2000" dirty="0">
              <a:solidFill>
                <a:schemeClr val="bg1"/>
              </a:solidFill>
              <a:latin typeface="Trebuchet MS" charset="0"/>
              <a:ea typeface="Trebuchet MS" charset="0"/>
              <a:cs typeface="Trebuchet MS" charset="0"/>
            </a:endParaRPr>
          </a:p>
          <a:p>
            <a:pPr marL="342900" indent="-342900">
              <a:buClr>
                <a:srgbClr val="993300"/>
              </a:buClr>
              <a:buFont typeface="Wingdings" charset="2"/>
              <a:buChar char="Ø"/>
            </a:pPr>
            <a:r>
              <a:rPr lang="en-US" sz="2000" dirty="0">
                <a:solidFill>
                  <a:schemeClr val="bg1"/>
                </a:solidFill>
                <a:latin typeface="Trebuchet MS" charset="0"/>
                <a:ea typeface="Trebuchet MS" charset="0"/>
                <a:cs typeface="Trebuchet MS" charset="0"/>
                <a:hlinkClick r:id="rId10" action="ppaction://hlinksldjump"/>
              </a:rPr>
              <a:t>Data Privacy and Data Security</a:t>
            </a:r>
            <a:endParaRPr lang="en-US" sz="2000" dirty="0">
              <a:solidFill>
                <a:schemeClr val="bg1"/>
              </a:solidFill>
              <a:latin typeface="Trebuchet MS" charset="0"/>
              <a:ea typeface="Trebuchet MS" charset="0"/>
              <a:cs typeface="Trebuchet MS" charset="0"/>
            </a:endParaRPr>
          </a:p>
          <a:p>
            <a:pPr marL="342900" indent="-342900">
              <a:buClr>
                <a:srgbClr val="993300"/>
              </a:buClr>
              <a:buFont typeface="Wingdings" charset="2"/>
              <a:buChar char="Ø"/>
            </a:pPr>
            <a:r>
              <a:rPr lang="en-US" sz="2000" dirty="0">
                <a:solidFill>
                  <a:schemeClr val="bg1"/>
                </a:solidFill>
                <a:latin typeface="Trebuchet MS" charset="0"/>
                <a:ea typeface="Trebuchet MS" charset="0"/>
                <a:cs typeface="Trebuchet MS" charset="0"/>
                <a:hlinkClick r:id="rId11" action="ppaction://hlinksldjump"/>
              </a:rPr>
              <a:t>Data Governance Tools and Templates</a:t>
            </a:r>
            <a:endParaRPr lang="en-US" sz="2000" dirty="0">
              <a:solidFill>
                <a:schemeClr val="bg1"/>
              </a:solidFill>
              <a:latin typeface="Trebuchet MS" charset="0"/>
              <a:ea typeface="Trebuchet MS" charset="0"/>
              <a:cs typeface="Trebuchet MS" charset="0"/>
            </a:endParaRPr>
          </a:p>
        </p:txBody>
      </p:sp>
      <p:sp>
        <p:nvSpPr>
          <p:cNvPr id="4" name="TextBox 3"/>
          <p:cNvSpPr txBox="1"/>
          <p:nvPr/>
        </p:nvSpPr>
        <p:spPr>
          <a:xfrm>
            <a:off x="4775982" y="1600200"/>
            <a:ext cx="4343400" cy="2246769"/>
          </a:xfrm>
          <a:prstGeom prst="rect">
            <a:avLst/>
          </a:prstGeom>
          <a:noFill/>
        </p:spPr>
        <p:txBody>
          <a:bodyPr wrap="square" rtlCol="0">
            <a:spAutoFit/>
          </a:bodyPr>
          <a:lstStyle/>
          <a:p>
            <a:pPr marL="342900" indent="-342900">
              <a:buClr>
                <a:srgbClr val="993300"/>
              </a:buClr>
              <a:buFont typeface="Wingdings" charset="2"/>
              <a:buChar char="Ø"/>
            </a:pPr>
            <a:r>
              <a:rPr lang="en-US" sz="2000" dirty="0">
                <a:solidFill>
                  <a:schemeClr val="bg1"/>
                </a:solidFill>
                <a:latin typeface="Trebuchet MS" charset="0"/>
                <a:ea typeface="Trebuchet MS" charset="0"/>
                <a:cs typeface="Trebuchet MS" charset="0"/>
              </a:rPr>
              <a:t>DG Relationship to other Data and Information Concepts</a:t>
            </a:r>
          </a:p>
          <a:p>
            <a:pPr marL="800100" lvl="1" indent="-342900">
              <a:buClr>
                <a:srgbClr val="993300"/>
              </a:buClr>
              <a:buFont typeface="Wingdings" charset="2"/>
              <a:buChar char="Ø"/>
            </a:pPr>
            <a:r>
              <a:rPr lang="en-US" sz="2000" dirty="0">
                <a:solidFill>
                  <a:schemeClr val="bg1"/>
                </a:solidFill>
                <a:latin typeface="Trebuchet MS" charset="0"/>
                <a:ea typeface="Trebuchet MS" charset="0"/>
                <a:cs typeface="Trebuchet MS" charset="0"/>
                <a:hlinkClick r:id="rId12" action="ppaction://hlinksldjump"/>
              </a:rPr>
              <a:t>Data Management</a:t>
            </a:r>
            <a:endParaRPr lang="en-US" sz="2000" dirty="0">
              <a:solidFill>
                <a:schemeClr val="bg1"/>
              </a:solidFill>
              <a:latin typeface="Trebuchet MS" charset="0"/>
              <a:ea typeface="Trebuchet MS" charset="0"/>
              <a:cs typeface="Trebuchet MS" charset="0"/>
            </a:endParaRPr>
          </a:p>
          <a:p>
            <a:pPr marL="800100" lvl="1" indent="-342900">
              <a:buClr>
                <a:srgbClr val="993300"/>
              </a:buClr>
              <a:buFont typeface="Wingdings" charset="2"/>
              <a:buChar char="Ø"/>
            </a:pPr>
            <a:r>
              <a:rPr lang="en-US" sz="2000" dirty="0">
                <a:solidFill>
                  <a:schemeClr val="bg1"/>
                </a:solidFill>
                <a:latin typeface="Trebuchet MS" charset="0"/>
                <a:ea typeface="Trebuchet MS" charset="0"/>
                <a:cs typeface="Trebuchet MS" charset="0"/>
                <a:hlinkClick r:id="rId13" action="ppaction://hlinksldjump"/>
              </a:rPr>
              <a:t>Information Management</a:t>
            </a:r>
            <a:endParaRPr lang="en-US" sz="2000" dirty="0">
              <a:solidFill>
                <a:schemeClr val="bg1"/>
              </a:solidFill>
              <a:latin typeface="Trebuchet MS" charset="0"/>
              <a:ea typeface="Trebuchet MS" charset="0"/>
              <a:cs typeface="Trebuchet MS" charset="0"/>
            </a:endParaRPr>
          </a:p>
          <a:p>
            <a:pPr marL="800100" lvl="1" indent="-342900">
              <a:buClr>
                <a:srgbClr val="993300"/>
              </a:buClr>
              <a:buFont typeface="Wingdings" charset="2"/>
              <a:buChar char="Ø"/>
            </a:pPr>
            <a:r>
              <a:rPr lang="en-US" sz="2000" dirty="0">
                <a:solidFill>
                  <a:schemeClr val="bg1"/>
                </a:solidFill>
                <a:latin typeface="Trebuchet MS" charset="0"/>
                <a:ea typeface="Trebuchet MS" charset="0"/>
                <a:cs typeface="Trebuchet MS" charset="0"/>
                <a:hlinkClick r:id="rId14" action="ppaction://hlinksldjump"/>
              </a:rPr>
              <a:t>Process Management</a:t>
            </a:r>
            <a:endParaRPr lang="en-US" sz="2000" dirty="0">
              <a:solidFill>
                <a:schemeClr val="bg1"/>
              </a:solidFill>
              <a:latin typeface="Trebuchet MS" charset="0"/>
              <a:ea typeface="Trebuchet MS" charset="0"/>
              <a:cs typeface="Trebuchet MS" charset="0"/>
            </a:endParaRPr>
          </a:p>
          <a:p>
            <a:pPr marL="800100" lvl="1" indent="-342900">
              <a:buClr>
                <a:srgbClr val="993300"/>
              </a:buClr>
              <a:buFont typeface="Wingdings" charset="2"/>
              <a:buChar char="Ø"/>
            </a:pPr>
            <a:r>
              <a:rPr lang="en-US" sz="2000" dirty="0">
                <a:solidFill>
                  <a:schemeClr val="bg1"/>
                </a:solidFill>
                <a:latin typeface="Trebuchet MS" charset="0"/>
                <a:ea typeface="Trebuchet MS" charset="0"/>
                <a:cs typeface="Trebuchet MS" charset="0"/>
                <a:hlinkClick r:id="rId15" action="ppaction://hlinksldjump"/>
              </a:rPr>
              <a:t>Enterprise Architecture</a:t>
            </a:r>
            <a:endParaRPr lang="en-US" sz="2000" dirty="0">
              <a:solidFill>
                <a:schemeClr val="bg1"/>
              </a:solidFill>
              <a:latin typeface="Trebuchet MS" charset="0"/>
              <a:ea typeface="Trebuchet MS" charset="0"/>
              <a:cs typeface="Trebuchet MS" charset="0"/>
            </a:endParaRPr>
          </a:p>
          <a:p>
            <a:pPr marL="800100" lvl="1" indent="-342900">
              <a:buClr>
                <a:srgbClr val="993300"/>
              </a:buClr>
              <a:buFont typeface="Wingdings" charset="2"/>
              <a:buChar char="Ø"/>
            </a:pPr>
            <a:r>
              <a:rPr lang="en-US" sz="2000" dirty="0">
                <a:solidFill>
                  <a:schemeClr val="bg1"/>
                </a:solidFill>
                <a:latin typeface="Trebuchet MS" charset="0"/>
                <a:ea typeface="Trebuchet MS" charset="0"/>
                <a:cs typeface="Trebuchet MS" charset="0"/>
                <a:hlinkClick r:id="rId16" action="ppaction://hlinksldjump"/>
              </a:rPr>
              <a:t>Data Consumer Concerns</a:t>
            </a:r>
            <a:endParaRPr lang="en-US" sz="2000" dirty="0">
              <a:solidFill>
                <a:schemeClr val="bg1"/>
              </a:solidFill>
              <a:latin typeface="Trebuchet MS" charset="0"/>
              <a:ea typeface="Trebuchet MS" charset="0"/>
              <a:cs typeface="Trebuchet MS" charset="0"/>
            </a:endParaRPr>
          </a:p>
        </p:txBody>
      </p:sp>
      <p:sp>
        <p:nvSpPr>
          <p:cNvPr id="5" name="TextBox 4"/>
          <p:cNvSpPr txBox="1"/>
          <p:nvPr/>
        </p:nvSpPr>
        <p:spPr>
          <a:xfrm>
            <a:off x="5181600" y="4419600"/>
            <a:ext cx="3200400" cy="1323439"/>
          </a:xfrm>
          <a:prstGeom prst="rect">
            <a:avLst/>
          </a:prstGeom>
          <a:noFill/>
        </p:spPr>
        <p:txBody>
          <a:bodyPr wrap="square" rtlCol="0">
            <a:spAutoFit/>
          </a:bodyPr>
          <a:lstStyle/>
          <a:p>
            <a:r>
              <a:rPr lang="en-US" sz="1600" i="1" dirty="0">
                <a:solidFill>
                  <a:srgbClr val="993300"/>
                </a:solidFill>
                <a:latin typeface="Trebuchet MS" charset="0"/>
                <a:ea typeface="Trebuchet MS" charset="0"/>
                <a:cs typeface="Trebuchet MS" charset="0"/>
              </a:rPr>
              <a:t>Click the name of the Topic to hyperlink to it.</a:t>
            </a:r>
          </a:p>
          <a:p>
            <a:endParaRPr lang="en-US" sz="1600" i="1" dirty="0">
              <a:solidFill>
                <a:srgbClr val="993300"/>
              </a:solidFill>
              <a:latin typeface="Trebuchet MS" charset="0"/>
              <a:ea typeface="Trebuchet MS" charset="0"/>
              <a:cs typeface="Trebuchet MS" charset="0"/>
            </a:endParaRPr>
          </a:p>
          <a:p>
            <a:r>
              <a:rPr lang="en-US" sz="1600" i="1" dirty="0">
                <a:solidFill>
                  <a:srgbClr val="993300"/>
                </a:solidFill>
                <a:latin typeface="Trebuchet MS" charset="0"/>
                <a:ea typeface="Trebuchet MS" charset="0"/>
                <a:cs typeface="Trebuchet MS" charset="0"/>
              </a:rPr>
              <a:t>Click the arrow            to return to this page.</a:t>
            </a:r>
          </a:p>
        </p:txBody>
      </p:sp>
      <p:sp>
        <p:nvSpPr>
          <p:cNvPr id="6" name="Action Button: Return 5">
            <a:hlinkClick r:id="rId17" action="ppaction://hlinksldjump" highlightClick="1"/>
          </p:cNvPr>
          <p:cNvSpPr/>
          <p:nvPr/>
        </p:nvSpPr>
        <p:spPr bwMode="auto">
          <a:xfrm>
            <a:off x="6781800" y="5049667"/>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0871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0425"/>
            <a:ext cx="8382000" cy="1470025"/>
          </a:xfrm>
        </p:spPr>
        <p:txBody>
          <a:bodyPr/>
          <a:lstStyle/>
          <a:p>
            <a:r>
              <a:rPr lang="en-US" dirty="0"/>
              <a:t>Data Governance Process, Function, Rules</a:t>
            </a:r>
          </a:p>
        </p:txBody>
      </p:sp>
      <p:pic>
        <p:nvPicPr>
          <p:cNvPr id="4" name="Picture 3"/>
          <p:cNvPicPr>
            <a:picLocks noChangeAspect="1"/>
          </p:cNvPicPr>
          <p:nvPr/>
        </p:nvPicPr>
        <p:blipFill>
          <a:blip r:embed="rId2"/>
          <a:stretch>
            <a:fillRect/>
          </a:stretch>
        </p:blipFill>
        <p:spPr>
          <a:xfrm>
            <a:off x="2959677" y="3048000"/>
            <a:ext cx="3224645" cy="3224645"/>
          </a:xfrm>
          <a:prstGeom prst="rect">
            <a:avLst/>
          </a:prstGeom>
        </p:spPr>
      </p:pic>
      <p:sp>
        <p:nvSpPr>
          <p:cNvPr id="5" name="Action Button: Return 4">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39496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Data Governance Process Components</a:t>
            </a:r>
          </a:p>
        </p:txBody>
      </p:sp>
      <p:sp>
        <p:nvSpPr>
          <p:cNvPr id="3" name="TextBox 2"/>
          <p:cNvSpPr txBox="1"/>
          <p:nvPr/>
        </p:nvSpPr>
        <p:spPr>
          <a:xfrm>
            <a:off x="381000" y="1447800"/>
            <a:ext cx="8229600" cy="4939814"/>
          </a:xfrm>
          <a:prstGeom prst="rect">
            <a:avLst/>
          </a:prstGeom>
          <a:noFill/>
        </p:spPr>
        <p:txBody>
          <a:bodyPr wrap="square" rtlCol="0">
            <a:spAutoFit/>
          </a:bodyPr>
          <a:lstStyle/>
          <a:p>
            <a:pPr marL="342900" indent="-342900">
              <a:spcAft>
                <a:spcPts val="600"/>
              </a:spcAft>
              <a:buFont typeface="Arial" charset="0"/>
              <a:buChar char="•"/>
            </a:pPr>
            <a:r>
              <a:rPr lang="en-US" sz="2000" dirty="0">
                <a:solidFill>
                  <a:schemeClr val="bg1"/>
                </a:solidFill>
                <a:latin typeface="Trebuchet MS" charset="0"/>
                <a:ea typeface="Trebuchet MS" charset="0"/>
                <a:cs typeface="Trebuchet MS" charset="0"/>
              </a:rPr>
              <a:t>Assign a Data Quality Director to oversee the process for the District.</a:t>
            </a:r>
          </a:p>
          <a:p>
            <a:pPr marL="342900" indent="-342900">
              <a:spcAft>
                <a:spcPts val="600"/>
              </a:spcAft>
              <a:buFont typeface="Arial" charset="0"/>
              <a:buChar char="•"/>
            </a:pPr>
            <a:r>
              <a:rPr lang="en-US" sz="2000" dirty="0">
                <a:solidFill>
                  <a:schemeClr val="bg1"/>
                </a:solidFill>
                <a:latin typeface="Trebuchet MS" charset="0"/>
                <a:ea typeface="Trebuchet MS" charset="0"/>
                <a:cs typeface="Trebuchet MS" charset="0"/>
              </a:rPr>
              <a:t>Assign a Data Steward for every category of data.</a:t>
            </a:r>
          </a:p>
          <a:p>
            <a:pPr marL="342900" indent="-342900">
              <a:spcAft>
                <a:spcPts val="600"/>
              </a:spcAft>
              <a:buFont typeface="Arial" charset="0"/>
              <a:buChar char="•"/>
            </a:pPr>
            <a:r>
              <a:rPr lang="en-US" sz="2000" dirty="0">
                <a:solidFill>
                  <a:schemeClr val="bg1"/>
                </a:solidFill>
                <a:latin typeface="Trebuchet MS" charset="0"/>
                <a:ea typeface="Trebuchet MS" charset="0"/>
                <a:cs typeface="Trebuchet MS" charset="0"/>
              </a:rPr>
              <a:t>Maintain a standing Data Management Working Group (DMWG) comprised of the Data Stewards of the District.</a:t>
            </a:r>
          </a:p>
          <a:p>
            <a:pPr marL="342900" indent="-342900">
              <a:spcAft>
                <a:spcPts val="600"/>
              </a:spcAft>
              <a:buFont typeface="Arial" charset="0"/>
              <a:buChar char="•"/>
            </a:pPr>
            <a:r>
              <a:rPr lang="en-US" sz="2000" dirty="0">
                <a:solidFill>
                  <a:schemeClr val="bg1"/>
                </a:solidFill>
                <a:latin typeface="Trebuchet MS" charset="0"/>
                <a:ea typeface="Trebuchet MS" charset="0"/>
                <a:cs typeface="Trebuchet MS" charset="0"/>
              </a:rPr>
              <a:t>Proactively address data issues through the DMWG.</a:t>
            </a:r>
          </a:p>
          <a:p>
            <a:pPr marL="342900" indent="-342900">
              <a:spcAft>
                <a:spcPts val="600"/>
              </a:spcAft>
              <a:buFont typeface="Arial" charset="0"/>
              <a:buChar char="•"/>
            </a:pPr>
            <a:r>
              <a:rPr lang="en-US" sz="2000" dirty="0">
                <a:solidFill>
                  <a:schemeClr val="bg1"/>
                </a:solidFill>
                <a:latin typeface="Trebuchet MS" charset="0"/>
                <a:ea typeface="Trebuchet MS" charset="0"/>
                <a:cs typeface="Trebuchet MS" charset="0"/>
              </a:rPr>
              <a:t>Establish and maintain one data dictionary and calendar of data collection/reporting events.</a:t>
            </a:r>
          </a:p>
          <a:p>
            <a:pPr marL="342900" indent="-342900">
              <a:spcAft>
                <a:spcPts val="600"/>
              </a:spcAft>
              <a:buFont typeface="Arial" charset="0"/>
              <a:buChar char="•"/>
            </a:pPr>
            <a:r>
              <a:rPr lang="en-US" sz="2000" dirty="0">
                <a:solidFill>
                  <a:schemeClr val="bg1"/>
                </a:solidFill>
                <a:latin typeface="Trebuchet MS" charset="0"/>
                <a:ea typeface="Trebuchet MS" charset="0"/>
                <a:cs typeface="Trebuchet MS" charset="0"/>
              </a:rPr>
              <a:t>Follow an approval process for data releases  designed to ensure accuracy and security. </a:t>
            </a:r>
          </a:p>
          <a:p>
            <a:pPr marL="342900" indent="-342900">
              <a:spcAft>
                <a:spcPts val="600"/>
              </a:spcAft>
              <a:buFont typeface="Arial" charset="0"/>
              <a:buChar char="•"/>
            </a:pPr>
            <a:r>
              <a:rPr lang="en-US" sz="2000" dirty="0">
                <a:solidFill>
                  <a:schemeClr val="bg1"/>
                </a:solidFill>
                <a:latin typeface="Trebuchet MS" charset="0"/>
                <a:ea typeface="Trebuchet MS" charset="0"/>
                <a:cs typeface="Trebuchet MS" charset="0"/>
              </a:rPr>
              <a:t>Create a current-state and desired future-state architecture, and use this to guide decisions and revisions to the District’s data structures.</a:t>
            </a:r>
          </a:p>
          <a:p>
            <a:pPr marL="342900" indent="-342900">
              <a:spcAft>
                <a:spcPts val="600"/>
              </a:spcAft>
              <a:buFont typeface="Arial" charset="0"/>
              <a:buChar char="•"/>
            </a:pPr>
            <a:endParaRPr lang="en-US" sz="2000" dirty="0">
              <a:solidFill>
                <a:schemeClr val="bg1"/>
              </a:solidFill>
              <a:latin typeface="Trebuchet MS" charset="0"/>
              <a:ea typeface="Trebuchet MS" charset="0"/>
              <a:cs typeface="Trebuchet MS" charset="0"/>
            </a:endParaRPr>
          </a:p>
        </p:txBody>
      </p:sp>
      <p:sp>
        <p:nvSpPr>
          <p:cNvPr id="4" name="Action Button: Return 3">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35592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Governance Key Functions</a:t>
            </a:r>
          </a:p>
        </p:txBody>
      </p:sp>
      <p:sp>
        <p:nvSpPr>
          <p:cNvPr id="3" name="TextBox 2"/>
          <p:cNvSpPr txBox="1"/>
          <p:nvPr/>
        </p:nvSpPr>
        <p:spPr>
          <a:xfrm>
            <a:off x="457199" y="1244600"/>
            <a:ext cx="8215655" cy="5262979"/>
          </a:xfrm>
          <a:prstGeom prst="rect">
            <a:avLst/>
          </a:prstGeom>
          <a:noFill/>
        </p:spPr>
        <p:txBody>
          <a:bodyPr wrap="square" rtlCol="0">
            <a:spAutoFit/>
          </a:bodyPr>
          <a:lstStyle/>
          <a:p>
            <a:r>
              <a:rPr lang="en-US" sz="1600" b="1" dirty="0">
                <a:solidFill>
                  <a:srgbClr val="993300"/>
                </a:solidFill>
                <a:latin typeface="Trebuchet MS" charset="0"/>
                <a:ea typeface="Trebuchet MS" charset="0"/>
                <a:cs typeface="Trebuchet MS" charset="0"/>
              </a:rPr>
              <a:t>Strategic Planning</a:t>
            </a:r>
          </a:p>
          <a:p>
            <a:pPr marL="285750" indent="-285750">
              <a:buFont typeface="Arial" charset="0"/>
              <a:buChar char="•"/>
            </a:pPr>
            <a:r>
              <a:rPr lang="en-US" sz="1600" dirty="0">
                <a:solidFill>
                  <a:schemeClr val="bg1"/>
                </a:solidFill>
                <a:latin typeface="Trebuchet MS" charset="0"/>
                <a:ea typeface="Trebuchet MS" charset="0"/>
                <a:cs typeface="Trebuchet MS" charset="0"/>
              </a:rPr>
              <a:t>Determine enterprise data needs and data strategy </a:t>
            </a:r>
          </a:p>
          <a:p>
            <a:pPr marL="285750" indent="-285750">
              <a:buFont typeface="Arial" charset="0"/>
              <a:buChar char="•"/>
            </a:pPr>
            <a:r>
              <a:rPr lang="en-US" sz="1600" dirty="0">
                <a:solidFill>
                  <a:schemeClr val="bg1"/>
                </a:solidFill>
                <a:latin typeface="Trebuchet MS" charset="0"/>
                <a:ea typeface="Trebuchet MS" charset="0"/>
                <a:cs typeface="Trebuchet MS" charset="0"/>
              </a:rPr>
              <a:t>Understand and assess current state data management maturity level </a:t>
            </a:r>
          </a:p>
          <a:p>
            <a:pPr marL="285750" indent="-285750">
              <a:buFont typeface="Arial" charset="0"/>
              <a:buChar char="•"/>
            </a:pPr>
            <a:r>
              <a:rPr lang="en-US" sz="1600" dirty="0">
                <a:solidFill>
                  <a:schemeClr val="bg1"/>
                </a:solidFill>
                <a:latin typeface="Trebuchet MS" charset="0"/>
                <a:ea typeface="Trebuchet MS" charset="0"/>
                <a:cs typeface="Trebuchet MS" charset="0"/>
              </a:rPr>
              <a:t>Establish future state data management capability </a:t>
            </a:r>
          </a:p>
          <a:p>
            <a:pPr marL="285750" indent="-285750">
              <a:buFont typeface="Arial" charset="0"/>
              <a:buChar char="•"/>
            </a:pPr>
            <a:r>
              <a:rPr lang="en-US" sz="1600" dirty="0">
                <a:solidFill>
                  <a:schemeClr val="bg1"/>
                </a:solidFill>
                <a:latin typeface="Trebuchet MS" charset="0"/>
                <a:ea typeface="Trebuchet MS" charset="0"/>
                <a:cs typeface="Trebuchet MS" charset="0"/>
              </a:rPr>
              <a:t>Establish data professional roles and organizations </a:t>
            </a:r>
          </a:p>
          <a:p>
            <a:pPr marL="285750" indent="-285750">
              <a:buFont typeface="Arial" charset="0"/>
              <a:buChar char="•"/>
            </a:pPr>
            <a:r>
              <a:rPr lang="en-US" sz="1600" dirty="0">
                <a:solidFill>
                  <a:schemeClr val="bg1"/>
                </a:solidFill>
                <a:latin typeface="Trebuchet MS" charset="0"/>
                <a:ea typeface="Trebuchet MS" charset="0"/>
                <a:cs typeface="Trebuchet MS" charset="0"/>
              </a:rPr>
              <a:t>Develop and approve data policies, standards, and procedures </a:t>
            </a:r>
          </a:p>
          <a:p>
            <a:pPr marL="285750" indent="-285750">
              <a:buFont typeface="Arial" charset="0"/>
              <a:buChar char="•"/>
            </a:pPr>
            <a:r>
              <a:rPr lang="en-US" sz="1600" dirty="0">
                <a:solidFill>
                  <a:schemeClr val="bg1"/>
                </a:solidFill>
                <a:latin typeface="Trebuchet MS" charset="0"/>
                <a:ea typeface="Trebuchet MS" charset="0"/>
                <a:cs typeface="Trebuchet MS" charset="0"/>
              </a:rPr>
              <a:t>Plan and sponsor data management projects and services </a:t>
            </a:r>
          </a:p>
          <a:p>
            <a:pPr marL="285750" indent="-285750">
              <a:buFont typeface="Arial" charset="0"/>
              <a:buChar char="•"/>
            </a:pPr>
            <a:r>
              <a:rPr lang="en-US" sz="1600" dirty="0">
                <a:solidFill>
                  <a:schemeClr val="bg1"/>
                </a:solidFill>
                <a:latin typeface="Trebuchet MS" charset="0"/>
                <a:ea typeface="Trebuchet MS" charset="0"/>
                <a:cs typeface="Trebuchet MS" charset="0"/>
              </a:rPr>
              <a:t>Establish data asset value and associated costs </a:t>
            </a:r>
          </a:p>
          <a:p>
            <a:r>
              <a:rPr lang="en-US" sz="1600" b="1" dirty="0">
                <a:solidFill>
                  <a:srgbClr val="993300"/>
                </a:solidFill>
                <a:latin typeface="Trebuchet MS" charset="0"/>
                <a:ea typeface="Trebuchet MS" charset="0"/>
                <a:cs typeface="Trebuchet MS" charset="0"/>
              </a:rPr>
              <a:t>Ongoing Control</a:t>
            </a:r>
          </a:p>
          <a:p>
            <a:pPr marL="285750" indent="-285750">
              <a:buFont typeface="Arial" charset="0"/>
              <a:buChar char="•"/>
            </a:pPr>
            <a:r>
              <a:rPr lang="en-US" sz="1600" dirty="0">
                <a:solidFill>
                  <a:schemeClr val="bg1"/>
                </a:solidFill>
                <a:latin typeface="Trebuchet MS" charset="0"/>
                <a:ea typeface="Trebuchet MS" charset="0"/>
                <a:cs typeface="Trebuchet MS" charset="0"/>
              </a:rPr>
              <a:t>Coordinate data governance activities </a:t>
            </a:r>
          </a:p>
          <a:p>
            <a:pPr marL="285750" indent="-285750">
              <a:buFont typeface="Arial" charset="0"/>
              <a:buChar char="•"/>
            </a:pPr>
            <a:r>
              <a:rPr lang="en-US" sz="1600" dirty="0">
                <a:solidFill>
                  <a:schemeClr val="bg1"/>
                </a:solidFill>
                <a:latin typeface="Trebuchet MS" charset="0"/>
                <a:ea typeface="Trebuchet MS" charset="0"/>
                <a:cs typeface="Trebuchet MS" charset="0"/>
              </a:rPr>
              <a:t>Manage and resolve data related issues </a:t>
            </a:r>
          </a:p>
          <a:p>
            <a:pPr marL="285750" indent="-285750">
              <a:buFont typeface="Arial" charset="0"/>
              <a:buChar char="•"/>
            </a:pPr>
            <a:r>
              <a:rPr lang="en-US" sz="1600" dirty="0">
                <a:solidFill>
                  <a:schemeClr val="bg1"/>
                </a:solidFill>
                <a:latin typeface="Trebuchet MS" charset="0"/>
                <a:ea typeface="Trebuchet MS" charset="0"/>
                <a:cs typeface="Trebuchet MS" charset="0"/>
              </a:rPr>
              <a:t>Monitor and enforce conformance with data policies, standards, and architecture </a:t>
            </a:r>
          </a:p>
          <a:p>
            <a:pPr marL="285750" indent="-285750">
              <a:buFont typeface="Arial" charset="0"/>
              <a:buChar char="•"/>
            </a:pPr>
            <a:r>
              <a:rPr lang="en-US" sz="1600" dirty="0">
                <a:solidFill>
                  <a:schemeClr val="bg1"/>
                </a:solidFill>
                <a:latin typeface="Trebuchet MS" charset="0"/>
                <a:ea typeface="Trebuchet MS" charset="0"/>
                <a:cs typeface="Trebuchet MS" charset="0"/>
              </a:rPr>
              <a:t>Communicate and promote the value of data assets </a:t>
            </a:r>
          </a:p>
          <a:p>
            <a:r>
              <a:rPr lang="en-US" sz="1600" b="1" dirty="0">
                <a:solidFill>
                  <a:srgbClr val="993300"/>
                </a:solidFill>
                <a:latin typeface="Trebuchet MS" charset="0"/>
                <a:ea typeface="Trebuchet MS" charset="0"/>
                <a:cs typeface="Trebuchet MS" charset="0"/>
              </a:rPr>
              <a:t>Key Metrics</a:t>
            </a:r>
            <a:endParaRPr lang="en-US" sz="1600" b="1" dirty="0">
              <a:solidFill>
                <a:schemeClr val="bg1"/>
              </a:solidFill>
              <a:latin typeface="Trebuchet MS" charset="0"/>
              <a:ea typeface="Trebuchet MS" charset="0"/>
              <a:cs typeface="Trebuchet MS" charset="0"/>
            </a:endParaRPr>
          </a:p>
          <a:p>
            <a:pPr marL="285750" indent="-285750">
              <a:buFont typeface="Arial" charset="0"/>
              <a:buChar char="•"/>
            </a:pPr>
            <a:r>
              <a:rPr lang="en-US" sz="1600" dirty="0">
                <a:solidFill>
                  <a:schemeClr val="bg1"/>
                </a:solidFill>
                <a:latin typeface="Trebuchet MS" charset="0"/>
                <a:ea typeface="Trebuchet MS" charset="0"/>
                <a:cs typeface="Trebuchet MS" charset="0"/>
              </a:rPr>
              <a:t>Data value </a:t>
            </a:r>
          </a:p>
          <a:p>
            <a:pPr marL="285750" indent="-285750">
              <a:buFont typeface="Arial" charset="0"/>
              <a:buChar char="•"/>
            </a:pPr>
            <a:r>
              <a:rPr lang="en-US" sz="1600" dirty="0">
                <a:solidFill>
                  <a:schemeClr val="bg1"/>
                </a:solidFill>
                <a:latin typeface="Trebuchet MS" charset="0"/>
                <a:ea typeface="Trebuchet MS" charset="0"/>
                <a:cs typeface="Trebuchet MS" charset="0"/>
              </a:rPr>
              <a:t>Data management cost </a:t>
            </a:r>
          </a:p>
          <a:p>
            <a:pPr marL="285750" indent="-285750">
              <a:buFont typeface="Arial" charset="0"/>
              <a:buChar char="•"/>
            </a:pPr>
            <a:r>
              <a:rPr lang="en-US" sz="1600" dirty="0">
                <a:solidFill>
                  <a:schemeClr val="bg1"/>
                </a:solidFill>
                <a:latin typeface="Trebuchet MS" charset="0"/>
                <a:ea typeface="Trebuchet MS" charset="0"/>
                <a:cs typeface="Trebuchet MS" charset="0"/>
              </a:rPr>
              <a:t>Achievement of objectives </a:t>
            </a:r>
          </a:p>
          <a:p>
            <a:pPr marL="285750" indent="-285750">
              <a:buFont typeface="Arial" charset="0"/>
              <a:buChar char="•"/>
            </a:pPr>
            <a:r>
              <a:rPr lang="en-US" sz="1600" dirty="0">
                <a:solidFill>
                  <a:schemeClr val="bg1"/>
                </a:solidFill>
                <a:latin typeface="Trebuchet MS" charset="0"/>
                <a:ea typeface="Trebuchet MS" charset="0"/>
                <a:cs typeface="Trebuchet MS" charset="0"/>
              </a:rPr>
              <a:t>Number of decisions made </a:t>
            </a:r>
          </a:p>
          <a:p>
            <a:pPr marL="285750" indent="-285750">
              <a:buFont typeface="Arial" charset="0"/>
              <a:buChar char="•"/>
            </a:pPr>
            <a:r>
              <a:rPr lang="en-US" sz="1600" dirty="0">
                <a:solidFill>
                  <a:schemeClr val="bg1"/>
                </a:solidFill>
                <a:latin typeface="Trebuchet MS" charset="0"/>
                <a:ea typeface="Trebuchet MS" charset="0"/>
                <a:cs typeface="Trebuchet MS" charset="0"/>
              </a:rPr>
              <a:t>Steward representation and coverage </a:t>
            </a:r>
          </a:p>
          <a:p>
            <a:pPr marL="285750" indent="-285750">
              <a:buFont typeface="Arial" charset="0"/>
              <a:buChar char="•"/>
            </a:pPr>
            <a:r>
              <a:rPr lang="en-US" sz="1600" dirty="0">
                <a:solidFill>
                  <a:schemeClr val="bg1"/>
                </a:solidFill>
                <a:latin typeface="Trebuchet MS" charset="0"/>
                <a:ea typeface="Trebuchet MS" charset="0"/>
                <a:cs typeface="Trebuchet MS" charset="0"/>
              </a:rPr>
              <a:t>Data professional headcount </a:t>
            </a:r>
          </a:p>
          <a:p>
            <a:pPr marL="285750" indent="-285750">
              <a:buFont typeface="Arial" charset="0"/>
              <a:buChar char="•"/>
            </a:pPr>
            <a:r>
              <a:rPr lang="en-US" sz="1600" dirty="0">
                <a:solidFill>
                  <a:schemeClr val="bg1"/>
                </a:solidFill>
                <a:latin typeface="Trebuchet MS" charset="0"/>
                <a:ea typeface="Trebuchet MS" charset="0"/>
                <a:cs typeface="Trebuchet MS" charset="0"/>
              </a:rPr>
              <a:t>Data management process maturity </a:t>
            </a:r>
          </a:p>
        </p:txBody>
      </p:sp>
      <p:sp>
        <p:nvSpPr>
          <p:cNvPr id="4" name="TextBox 3"/>
          <p:cNvSpPr txBox="1"/>
          <p:nvPr/>
        </p:nvSpPr>
        <p:spPr>
          <a:xfrm>
            <a:off x="5410200" y="5334000"/>
            <a:ext cx="3110255" cy="1015663"/>
          </a:xfrm>
          <a:prstGeom prst="rect">
            <a:avLst/>
          </a:prstGeom>
          <a:noFill/>
        </p:spPr>
        <p:txBody>
          <a:bodyPr wrap="square" rtlCol="0">
            <a:spAutoFit/>
          </a:bodyPr>
          <a:lstStyle/>
          <a:p>
            <a:pPr lvl="0"/>
            <a:r>
              <a:rPr lang="en-US" sz="1200" dirty="0">
                <a:solidFill>
                  <a:srgbClr val="993300"/>
                </a:solidFill>
                <a:latin typeface="Trebuchet MS" charset="0"/>
                <a:ea typeface="Trebuchet MS" charset="0"/>
                <a:cs typeface="Trebuchet MS" charset="0"/>
              </a:rPr>
              <a:t>Sun, Helen. (2011) </a:t>
            </a:r>
            <a:r>
              <a:rPr lang="en-US" sz="1200" i="1" dirty="0">
                <a:solidFill>
                  <a:srgbClr val="993300"/>
                </a:solidFill>
                <a:latin typeface="Trebuchet MS" charset="0"/>
                <a:ea typeface="Trebuchet MS" charset="0"/>
                <a:cs typeface="Trebuchet MS" charset="0"/>
              </a:rPr>
              <a:t>Enterprise Information Management: Best Practices in Data Governance.</a:t>
            </a:r>
            <a:r>
              <a:rPr lang="en-US" sz="1200" dirty="0">
                <a:solidFill>
                  <a:srgbClr val="993300"/>
                </a:solidFill>
                <a:latin typeface="Trebuchet MS" charset="0"/>
                <a:ea typeface="Trebuchet MS" charset="0"/>
                <a:cs typeface="Trebuchet MS" charset="0"/>
              </a:rPr>
              <a:t> Redwood Shores, CA: Oracle Corporation</a:t>
            </a:r>
          </a:p>
          <a:p>
            <a:endParaRPr lang="en-US" sz="1200" dirty="0">
              <a:solidFill>
                <a:srgbClr val="993300"/>
              </a:solidFill>
              <a:latin typeface="Trebuchet MS" charset="0"/>
              <a:ea typeface="Trebuchet MS" charset="0"/>
              <a:cs typeface="Trebuchet MS" charset="0"/>
            </a:endParaRP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51439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Governance </a:t>
            </a:r>
            <a:r>
              <a:rPr lang="mr-IN" dirty="0"/>
              <a:t>–</a:t>
            </a:r>
            <a:r>
              <a:rPr lang="en-US" dirty="0"/>
              <a:t> Recommended Rules of the Road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318" y="1295400"/>
            <a:ext cx="8382000" cy="4676348"/>
          </a:xfrm>
          <a:prstGeom prst="rect">
            <a:avLst/>
          </a:prstGeom>
        </p:spPr>
      </p:pic>
      <p:sp>
        <p:nvSpPr>
          <p:cNvPr id="4" name="TextBox 3"/>
          <p:cNvSpPr txBox="1"/>
          <p:nvPr/>
        </p:nvSpPr>
        <p:spPr>
          <a:xfrm>
            <a:off x="3352800" y="6047948"/>
            <a:ext cx="4115294" cy="276999"/>
          </a:xfrm>
          <a:prstGeom prst="rect">
            <a:avLst/>
          </a:prstGeom>
          <a:noFill/>
        </p:spPr>
        <p:txBody>
          <a:bodyPr wrap="none" rtlCol="0">
            <a:spAutoFit/>
          </a:bodyPr>
          <a:lstStyle/>
          <a:p>
            <a:r>
              <a:rPr lang="en-US" sz="1200" dirty="0">
                <a:solidFill>
                  <a:srgbClr val="993300"/>
                </a:solidFill>
                <a:latin typeface="Trebuchet MS" charset="0"/>
                <a:ea typeface="Trebuchet MS" charset="0"/>
                <a:cs typeface="Trebuchet MS" charset="0"/>
              </a:rPr>
              <a:t>Protiviti (2014) </a:t>
            </a:r>
            <a:r>
              <a:rPr lang="en-US" sz="1200" i="1" dirty="0">
                <a:solidFill>
                  <a:srgbClr val="993300"/>
                </a:solidFill>
                <a:latin typeface="Trebuchet MS" charset="0"/>
                <a:ea typeface="Trebuchet MS" charset="0"/>
                <a:cs typeface="Trebuchet MS" charset="0"/>
              </a:rPr>
              <a:t>Data Governance Overview</a:t>
            </a:r>
            <a:r>
              <a:rPr lang="en-US" sz="1200" dirty="0">
                <a:solidFill>
                  <a:srgbClr val="993300"/>
                </a:solidFill>
                <a:latin typeface="Trebuchet MS" charset="0"/>
                <a:ea typeface="Trebuchet MS" charset="0"/>
                <a:cs typeface="Trebuchet MS" charset="0"/>
              </a:rPr>
              <a:t>, ISACA Atlanta</a:t>
            </a:r>
          </a:p>
        </p:txBody>
      </p:sp>
      <p:sp>
        <p:nvSpPr>
          <p:cNvPr id="5" name="Action Button: Return 4">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60140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Data Governance Collaboration</a:t>
            </a:r>
          </a:p>
        </p:txBody>
      </p:sp>
      <p:pic>
        <p:nvPicPr>
          <p:cNvPr id="4" name="Picture 3"/>
          <p:cNvPicPr>
            <a:picLocks noChangeAspect="1"/>
          </p:cNvPicPr>
          <p:nvPr/>
        </p:nvPicPr>
        <p:blipFill>
          <a:blip r:embed="rId2"/>
          <a:stretch>
            <a:fillRect/>
          </a:stretch>
        </p:blipFill>
        <p:spPr>
          <a:xfrm>
            <a:off x="2959677" y="3048000"/>
            <a:ext cx="3224645" cy="3224645"/>
          </a:xfrm>
          <a:prstGeom prst="rect">
            <a:avLst/>
          </a:prstGeom>
        </p:spPr>
      </p:pic>
      <p:sp>
        <p:nvSpPr>
          <p:cNvPr id="5" name="Action Button: Return 4">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87682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Collaboration Introduction</a:t>
            </a:r>
          </a:p>
        </p:txBody>
      </p:sp>
      <p:pic>
        <p:nvPicPr>
          <p:cNvPr id="3" name="Picture 2"/>
          <p:cNvPicPr>
            <a:picLocks noChangeAspect="1"/>
          </p:cNvPicPr>
          <p:nvPr/>
        </p:nvPicPr>
        <p:blipFill>
          <a:blip r:embed="rId3"/>
          <a:stretch>
            <a:fillRect/>
          </a:stretch>
        </p:blipFill>
        <p:spPr>
          <a:xfrm>
            <a:off x="4876800" y="1905000"/>
            <a:ext cx="4127500" cy="3312067"/>
          </a:xfrm>
          <a:prstGeom prst="rect">
            <a:avLst/>
          </a:prstGeom>
        </p:spPr>
      </p:pic>
      <p:sp>
        <p:nvSpPr>
          <p:cNvPr id="4" name="TextBox 3"/>
          <p:cNvSpPr txBox="1"/>
          <p:nvPr/>
        </p:nvSpPr>
        <p:spPr>
          <a:xfrm>
            <a:off x="457200" y="1459974"/>
            <a:ext cx="4648200" cy="4524315"/>
          </a:xfrm>
          <a:prstGeom prst="rect">
            <a:avLst/>
          </a:prstGeom>
          <a:noFill/>
        </p:spPr>
        <p:txBody>
          <a:bodyPr wrap="square" rtlCol="0">
            <a:spAutoFit/>
          </a:bodyPr>
          <a:lstStyle/>
          <a:p>
            <a:r>
              <a:rPr lang="en-US" sz="2400" dirty="0">
                <a:solidFill>
                  <a:schemeClr val="bg1"/>
                </a:solidFill>
                <a:latin typeface="Trebuchet MS" charset="0"/>
                <a:ea typeface="Trebuchet MS" charset="0"/>
                <a:cs typeface="Trebuchet MS" charset="0"/>
              </a:rPr>
              <a:t>Because all Data Governance operating models require multiple sets of people in the organization serving various roles, collaboration among the people is key.  </a:t>
            </a:r>
          </a:p>
          <a:p>
            <a:endParaRPr lang="en-US" sz="2400" dirty="0">
              <a:solidFill>
                <a:schemeClr val="bg1"/>
              </a:solidFill>
              <a:latin typeface="Trebuchet MS" charset="0"/>
              <a:ea typeface="Trebuchet MS" charset="0"/>
              <a:cs typeface="Trebuchet MS" charset="0"/>
            </a:endParaRPr>
          </a:p>
          <a:p>
            <a:r>
              <a:rPr lang="en-US" sz="2400" dirty="0">
                <a:solidFill>
                  <a:schemeClr val="bg1"/>
                </a:solidFill>
                <a:latin typeface="Trebuchet MS" charset="0"/>
                <a:ea typeface="Trebuchet MS" charset="0"/>
                <a:cs typeface="Trebuchet MS" charset="0"/>
              </a:rPr>
              <a:t>The following two slides identify various data governance roles and the need to provide different views into the data based on each role.</a:t>
            </a:r>
          </a:p>
        </p:txBody>
      </p:sp>
      <p:sp>
        <p:nvSpPr>
          <p:cNvPr id="5" name="Action Button: Return 4">
            <a:hlinkClick r:id="rId4"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81420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Collaboration </a:t>
            </a:r>
            <a:r>
              <a:rPr lang="mr-IN" dirty="0"/>
              <a:t>–</a:t>
            </a:r>
            <a:r>
              <a:rPr lang="en-US" dirty="0"/>
              <a:t> The Key to Success</a:t>
            </a:r>
          </a:p>
        </p:txBody>
      </p:sp>
      <p:sp>
        <p:nvSpPr>
          <p:cNvPr id="4" name="TextBox 3"/>
          <p:cNvSpPr txBox="1"/>
          <p:nvPr/>
        </p:nvSpPr>
        <p:spPr>
          <a:xfrm>
            <a:off x="190500" y="1244600"/>
            <a:ext cx="8686800" cy="4832092"/>
          </a:xfrm>
          <a:prstGeom prst="rect">
            <a:avLst/>
          </a:prstGeom>
          <a:noFill/>
        </p:spPr>
        <p:txBody>
          <a:bodyPr wrap="square" rtlCol="0">
            <a:spAutoFit/>
          </a:bodyPr>
          <a:lstStyle/>
          <a:p>
            <a:r>
              <a:rPr lang="en-US" sz="1400" dirty="0">
                <a:solidFill>
                  <a:schemeClr val="bg1"/>
                </a:solidFill>
                <a:latin typeface="Trebuchet MS" charset="0"/>
                <a:ea typeface="Trebuchet MS" charset="0"/>
                <a:cs typeface="Trebuchet MS" charset="0"/>
              </a:rPr>
              <a:t>The </a:t>
            </a:r>
            <a:r>
              <a:rPr lang="en-US" sz="1400" dirty="0">
                <a:solidFill>
                  <a:srgbClr val="993300"/>
                </a:solidFill>
                <a:latin typeface="Trebuchet MS" charset="0"/>
                <a:ea typeface="Trebuchet MS" charset="0"/>
                <a:cs typeface="Trebuchet MS" charset="0"/>
              </a:rPr>
              <a:t>business data steward </a:t>
            </a:r>
            <a:r>
              <a:rPr lang="en-US" sz="1400" dirty="0">
                <a:solidFill>
                  <a:schemeClr val="bg1"/>
                </a:solidFill>
                <a:latin typeface="Trebuchet MS" charset="0"/>
                <a:ea typeface="Trebuchet MS" charset="0"/>
                <a:cs typeface="Trebuchet MS" charset="0"/>
              </a:rPr>
              <a:t>is the primary touch point for all data issues in a subject area, and accountable for quality and usage of data within his or her subject area. This person’s responsibility is to:</a:t>
            </a:r>
          </a:p>
          <a:p>
            <a:pPr lvl="1"/>
            <a:r>
              <a:rPr lang="en-US" sz="1400" dirty="0">
                <a:solidFill>
                  <a:schemeClr val="bg1"/>
                </a:solidFill>
                <a:latin typeface="Trebuchet MS" charset="0"/>
                <a:ea typeface="Trebuchet MS" charset="0"/>
                <a:cs typeface="Trebuchet MS" charset="0"/>
              </a:rPr>
              <a:t>• Define data quality metrics and thresholds for the subject area.</a:t>
            </a:r>
          </a:p>
          <a:p>
            <a:pPr lvl="1"/>
            <a:r>
              <a:rPr lang="en-US" sz="1400" dirty="0">
                <a:solidFill>
                  <a:schemeClr val="bg1"/>
                </a:solidFill>
                <a:latin typeface="Trebuchet MS" charset="0"/>
                <a:ea typeface="Trebuchet MS" charset="0"/>
                <a:cs typeface="Trebuchet MS" charset="0"/>
              </a:rPr>
              <a:t>• Ensure compliance with governance policies and processes within the subject area.</a:t>
            </a:r>
          </a:p>
          <a:p>
            <a:pPr lvl="1"/>
            <a:r>
              <a:rPr lang="en-US" sz="1400" dirty="0">
                <a:solidFill>
                  <a:schemeClr val="bg1"/>
                </a:solidFill>
                <a:latin typeface="Trebuchet MS" charset="0"/>
                <a:ea typeface="Trebuchet MS" charset="0"/>
                <a:cs typeface="Trebuchet MS" charset="0"/>
              </a:rPr>
              <a:t>• Identify business metadata to be collected for the subject area.</a:t>
            </a:r>
          </a:p>
          <a:p>
            <a:pPr lvl="1"/>
            <a:r>
              <a:rPr lang="en-US" sz="1400" dirty="0">
                <a:solidFill>
                  <a:schemeClr val="bg1"/>
                </a:solidFill>
                <a:latin typeface="Trebuchet MS" charset="0"/>
                <a:ea typeface="Trebuchet MS" charset="0"/>
                <a:cs typeface="Trebuchet MS" charset="0"/>
              </a:rPr>
              <a:t>• Oversee appropriate business use of data in the subject area.</a:t>
            </a:r>
          </a:p>
          <a:p>
            <a:pPr lvl="1"/>
            <a:r>
              <a:rPr lang="en-US" sz="1400" dirty="0">
                <a:solidFill>
                  <a:schemeClr val="bg1"/>
                </a:solidFill>
                <a:latin typeface="Trebuchet MS" charset="0"/>
                <a:ea typeface="Trebuchet MS" charset="0"/>
                <a:cs typeface="Trebuchet MS" charset="0"/>
              </a:rPr>
              <a:t>• Create data audit guidelines for data updates and new data sources.</a:t>
            </a:r>
          </a:p>
          <a:p>
            <a:pPr lvl="1"/>
            <a:r>
              <a:rPr lang="en-US" sz="1400" dirty="0">
                <a:solidFill>
                  <a:schemeClr val="bg1"/>
                </a:solidFill>
                <a:latin typeface="Trebuchet MS" charset="0"/>
                <a:ea typeface="Trebuchet MS" charset="0"/>
                <a:cs typeface="Trebuchet MS" charset="0"/>
              </a:rPr>
              <a:t>• Work with the data architect to define data relationships.</a:t>
            </a:r>
          </a:p>
          <a:p>
            <a:r>
              <a:rPr lang="en-US" sz="1400" dirty="0">
                <a:solidFill>
                  <a:schemeClr val="bg1"/>
                </a:solidFill>
                <a:latin typeface="Trebuchet MS" charset="0"/>
                <a:ea typeface="Trebuchet MS" charset="0"/>
                <a:cs typeface="Trebuchet MS" charset="0"/>
              </a:rPr>
              <a:t>The </a:t>
            </a:r>
            <a:r>
              <a:rPr lang="en-US" sz="1400" dirty="0">
                <a:solidFill>
                  <a:srgbClr val="993300"/>
                </a:solidFill>
                <a:latin typeface="Trebuchet MS" charset="0"/>
                <a:ea typeface="Trebuchet MS" charset="0"/>
                <a:cs typeface="Trebuchet MS" charset="0"/>
              </a:rPr>
              <a:t>data architect </a:t>
            </a:r>
            <a:r>
              <a:rPr lang="en-US" sz="1400" dirty="0">
                <a:solidFill>
                  <a:schemeClr val="bg1"/>
                </a:solidFill>
                <a:latin typeface="Trebuchet MS" charset="0"/>
                <a:ea typeface="Trebuchet MS" charset="0"/>
                <a:cs typeface="Trebuchet MS" charset="0"/>
              </a:rPr>
              <a:t>defines, models, designs and maintains the data based on business and data requirements. This person’s responsibility is to:</a:t>
            </a:r>
          </a:p>
          <a:p>
            <a:pPr lvl="1"/>
            <a:r>
              <a:rPr lang="en-US" sz="1400" dirty="0">
                <a:solidFill>
                  <a:schemeClr val="bg1"/>
                </a:solidFill>
                <a:latin typeface="Trebuchet MS" charset="0"/>
                <a:ea typeface="Trebuchet MS" charset="0"/>
                <a:cs typeface="Trebuchet MS" charset="0"/>
              </a:rPr>
              <a:t>• Define source data extraction standards.</a:t>
            </a:r>
          </a:p>
          <a:p>
            <a:pPr lvl="1"/>
            <a:r>
              <a:rPr lang="en-US" sz="1400" dirty="0">
                <a:solidFill>
                  <a:schemeClr val="bg1"/>
                </a:solidFill>
                <a:latin typeface="Trebuchet MS" charset="0"/>
                <a:ea typeface="Trebuchet MS" charset="0"/>
                <a:cs typeface="Trebuchet MS" charset="0"/>
              </a:rPr>
              <a:t>• Provide data modeling expertise.</a:t>
            </a:r>
          </a:p>
          <a:p>
            <a:pPr lvl="1"/>
            <a:r>
              <a:rPr lang="en-US" sz="1400" dirty="0">
                <a:solidFill>
                  <a:schemeClr val="bg1"/>
                </a:solidFill>
                <a:latin typeface="Trebuchet MS" charset="0"/>
                <a:ea typeface="Trebuchet MS" charset="0"/>
                <a:cs typeface="Trebuchet MS" charset="0"/>
              </a:rPr>
              <a:t>• Create, maintain and support enforcement of data modeling and naming standards.</a:t>
            </a:r>
          </a:p>
          <a:p>
            <a:pPr lvl="1"/>
            <a:r>
              <a:rPr lang="en-US" sz="1400" dirty="0">
                <a:solidFill>
                  <a:schemeClr val="bg1"/>
                </a:solidFill>
                <a:latin typeface="Trebuchet MS" charset="0"/>
                <a:ea typeface="Trebuchet MS" charset="0"/>
                <a:cs typeface="Trebuchet MS" charset="0"/>
              </a:rPr>
              <a:t>• Maintain reference data architecture.</a:t>
            </a:r>
          </a:p>
          <a:p>
            <a:r>
              <a:rPr lang="en-US" sz="1400" dirty="0">
                <a:solidFill>
                  <a:schemeClr val="bg1"/>
                </a:solidFill>
                <a:latin typeface="Trebuchet MS" charset="0"/>
                <a:ea typeface="Trebuchet MS" charset="0"/>
                <a:cs typeface="Trebuchet MS" charset="0"/>
              </a:rPr>
              <a:t>The </a:t>
            </a:r>
            <a:r>
              <a:rPr lang="en-US" sz="1400" dirty="0">
                <a:solidFill>
                  <a:srgbClr val="993300"/>
                </a:solidFill>
                <a:latin typeface="Trebuchet MS" charset="0"/>
                <a:ea typeface="Trebuchet MS" charset="0"/>
                <a:cs typeface="Trebuchet MS" charset="0"/>
              </a:rPr>
              <a:t>data quality lead </a:t>
            </a:r>
            <a:r>
              <a:rPr lang="en-US" sz="1400" dirty="0">
                <a:solidFill>
                  <a:schemeClr val="bg1"/>
                </a:solidFill>
                <a:latin typeface="Trebuchet MS" charset="0"/>
                <a:ea typeface="Trebuchet MS" charset="0"/>
                <a:cs typeface="Trebuchet MS" charset="0"/>
              </a:rPr>
              <a:t>ensures that data conforms to business requirements and maintains the processes and automation necessary for data correction. This person’s responsibility is to:</a:t>
            </a:r>
          </a:p>
          <a:p>
            <a:pPr lvl="1"/>
            <a:r>
              <a:rPr lang="en-US" sz="1400" dirty="0">
                <a:solidFill>
                  <a:schemeClr val="bg1"/>
                </a:solidFill>
                <a:latin typeface="Trebuchet MS" charset="0"/>
                <a:ea typeface="Trebuchet MS" charset="0"/>
                <a:cs typeface="Trebuchet MS" charset="0"/>
              </a:rPr>
              <a:t>• Perform root cause and source-data error analysis.</a:t>
            </a:r>
          </a:p>
          <a:p>
            <a:pPr lvl="1"/>
            <a:r>
              <a:rPr lang="en-US" sz="1400" dirty="0">
                <a:solidFill>
                  <a:schemeClr val="bg1"/>
                </a:solidFill>
                <a:latin typeface="Trebuchet MS" charset="0"/>
                <a:ea typeface="Trebuchet MS" charset="0"/>
                <a:cs typeface="Trebuchet MS" charset="0"/>
              </a:rPr>
              <a:t>• Perform production data quality monitoring and data remediation.</a:t>
            </a:r>
          </a:p>
          <a:p>
            <a:pPr lvl="1"/>
            <a:r>
              <a:rPr lang="en-US" sz="1400" dirty="0">
                <a:solidFill>
                  <a:schemeClr val="bg1"/>
                </a:solidFill>
                <a:latin typeface="Trebuchet MS" charset="0"/>
                <a:ea typeface="Trebuchet MS" charset="0"/>
                <a:cs typeface="Trebuchet MS" charset="0"/>
              </a:rPr>
              <a:t>• Design data quality improvement projects.</a:t>
            </a:r>
          </a:p>
          <a:p>
            <a:pPr lvl="1"/>
            <a:r>
              <a:rPr lang="en-US" sz="1400" dirty="0">
                <a:solidFill>
                  <a:schemeClr val="bg1"/>
                </a:solidFill>
                <a:latin typeface="Trebuchet MS" charset="0"/>
                <a:ea typeface="Trebuchet MS" charset="0"/>
                <a:cs typeface="Trebuchet MS" charset="0"/>
              </a:rPr>
              <a:t>• Recommend data quality threshold-level changes.</a:t>
            </a:r>
          </a:p>
          <a:p>
            <a:pPr lvl="1"/>
            <a:r>
              <a:rPr lang="en-US" sz="1400" dirty="0">
                <a:solidFill>
                  <a:schemeClr val="bg1"/>
                </a:solidFill>
                <a:latin typeface="Trebuchet MS" charset="0"/>
                <a:ea typeface="Trebuchet MS" charset="0"/>
                <a:cs typeface="Trebuchet MS" charset="0"/>
              </a:rPr>
              <a:t>• Run regular quality inspections of data and create data quality improvement</a:t>
            </a:r>
          </a:p>
          <a:p>
            <a:pPr lvl="1"/>
            <a:r>
              <a:rPr lang="en-US" sz="1400" dirty="0">
                <a:solidFill>
                  <a:schemeClr val="bg1"/>
                </a:solidFill>
                <a:latin typeface="Trebuchet MS" charset="0"/>
                <a:ea typeface="Trebuchet MS" charset="0"/>
                <a:cs typeface="Trebuchet MS" charset="0"/>
              </a:rPr>
              <a:t>projects for data not conforming to established standards.</a:t>
            </a:r>
          </a:p>
        </p:txBody>
      </p:sp>
      <p:sp>
        <p:nvSpPr>
          <p:cNvPr id="5" name="TextBox 4"/>
          <p:cNvSpPr txBox="1"/>
          <p:nvPr/>
        </p:nvSpPr>
        <p:spPr>
          <a:xfrm>
            <a:off x="4114800" y="5912658"/>
            <a:ext cx="4229100" cy="461665"/>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Gidley, Scott., Rausch, Nancy. </a:t>
            </a:r>
            <a:r>
              <a:rPr lang="en-US" sz="1200" i="1" dirty="0">
                <a:solidFill>
                  <a:srgbClr val="993300"/>
                </a:solidFill>
                <a:latin typeface="Trebuchet MS" charset="0"/>
                <a:ea typeface="Trebuchet MS" charset="0"/>
                <a:cs typeface="Trebuchet MS" charset="0"/>
              </a:rPr>
              <a:t>Best Practices in Enterprise Data Governance</a:t>
            </a:r>
            <a:r>
              <a:rPr lang="en-US" sz="1200" dirty="0">
                <a:solidFill>
                  <a:srgbClr val="993300"/>
                </a:solidFill>
                <a:latin typeface="Trebuchet MS" charset="0"/>
                <a:ea typeface="Trebuchet MS" charset="0"/>
                <a:cs typeface="Trebuchet MS" charset="0"/>
              </a:rPr>
              <a:t>. Carey, NC: SAS Institute</a:t>
            </a:r>
          </a:p>
        </p:txBody>
      </p:sp>
      <p:sp>
        <p:nvSpPr>
          <p:cNvPr id="6" name="Action Button: Return 5">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49090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Collaboration</a:t>
            </a:r>
          </a:p>
        </p:txBody>
      </p:sp>
      <p:pic>
        <p:nvPicPr>
          <p:cNvPr id="3" name="Picture 2"/>
          <p:cNvPicPr>
            <a:picLocks noChangeAspect="1"/>
          </p:cNvPicPr>
          <p:nvPr/>
        </p:nvPicPr>
        <p:blipFill>
          <a:blip r:embed="rId2"/>
          <a:stretch>
            <a:fillRect/>
          </a:stretch>
        </p:blipFill>
        <p:spPr>
          <a:xfrm>
            <a:off x="2895600" y="2130544"/>
            <a:ext cx="6019107" cy="3833909"/>
          </a:xfrm>
          <a:prstGeom prst="rect">
            <a:avLst/>
          </a:prstGeom>
        </p:spPr>
      </p:pic>
      <p:sp>
        <p:nvSpPr>
          <p:cNvPr id="4" name="TextBox 3"/>
          <p:cNvSpPr txBox="1"/>
          <p:nvPr/>
        </p:nvSpPr>
        <p:spPr>
          <a:xfrm>
            <a:off x="228600" y="1266555"/>
            <a:ext cx="8229600" cy="769441"/>
          </a:xfrm>
          <a:prstGeom prst="rect">
            <a:avLst/>
          </a:prstGeom>
          <a:noFill/>
        </p:spPr>
        <p:txBody>
          <a:bodyPr wrap="square" rtlCol="0">
            <a:spAutoFit/>
          </a:bodyPr>
          <a:lstStyle/>
          <a:p>
            <a:r>
              <a:rPr lang="en-US" sz="2200" dirty="0">
                <a:solidFill>
                  <a:schemeClr val="bg1"/>
                </a:solidFill>
                <a:latin typeface="Trebuchet MS" charset="0"/>
                <a:ea typeface="Trebuchet MS" charset="0"/>
                <a:cs typeface="Trebuchet MS" charset="0"/>
              </a:rPr>
              <a:t>The type of information that users in each role create and need to understand to be successful in a data governance initiative</a:t>
            </a:r>
          </a:p>
        </p:txBody>
      </p:sp>
      <p:sp>
        <p:nvSpPr>
          <p:cNvPr id="5" name="TextBox 4"/>
          <p:cNvSpPr txBox="1"/>
          <p:nvPr/>
        </p:nvSpPr>
        <p:spPr>
          <a:xfrm>
            <a:off x="228600" y="2013208"/>
            <a:ext cx="2895600" cy="4832092"/>
          </a:xfrm>
          <a:prstGeom prst="rect">
            <a:avLst/>
          </a:prstGeom>
          <a:noFill/>
        </p:spPr>
        <p:txBody>
          <a:bodyPr wrap="square" rtlCol="0">
            <a:spAutoFit/>
          </a:bodyPr>
          <a:lstStyle/>
          <a:p>
            <a:r>
              <a:rPr lang="en-US" sz="1400" dirty="0">
                <a:solidFill>
                  <a:schemeClr val="bg1"/>
                </a:solidFill>
                <a:latin typeface="Trebuchet MS" charset="0"/>
                <a:ea typeface="Trebuchet MS" charset="0"/>
                <a:cs typeface="Trebuchet MS" charset="0"/>
              </a:rPr>
              <a:t>The </a:t>
            </a:r>
            <a:r>
              <a:rPr lang="en-US" sz="1400" dirty="0">
                <a:solidFill>
                  <a:srgbClr val="993300"/>
                </a:solidFill>
                <a:latin typeface="Trebuchet MS" charset="0"/>
                <a:ea typeface="Trebuchet MS" charset="0"/>
                <a:cs typeface="Trebuchet MS" charset="0"/>
              </a:rPr>
              <a:t>business data steward </a:t>
            </a:r>
            <a:r>
              <a:rPr lang="en-US" sz="1400" dirty="0">
                <a:solidFill>
                  <a:schemeClr val="bg1"/>
                </a:solidFill>
                <a:latin typeface="Trebuchet MS" charset="0"/>
                <a:ea typeface="Trebuchet MS" charset="0"/>
                <a:cs typeface="Trebuchet MS" charset="0"/>
              </a:rPr>
              <a:t>wants to define business terminology,</a:t>
            </a:r>
          </a:p>
          <a:p>
            <a:r>
              <a:rPr lang="en-US" sz="1400" dirty="0">
                <a:solidFill>
                  <a:schemeClr val="bg1"/>
                </a:solidFill>
                <a:latin typeface="Trebuchet MS" charset="0"/>
                <a:ea typeface="Trebuchet MS" charset="0"/>
                <a:cs typeface="Trebuchet MS" charset="0"/>
              </a:rPr>
              <a:t>requirements and other details in business terms</a:t>
            </a:r>
          </a:p>
          <a:p>
            <a:endParaRPr lang="en-US" sz="1400" dirty="0">
              <a:solidFill>
                <a:schemeClr val="bg1"/>
              </a:solidFill>
              <a:latin typeface="Trebuchet MS" charset="0"/>
              <a:ea typeface="Trebuchet MS" charset="0"/>
              <a:cs typeface="Trebuchet MS" charset="0"/>
            </a:endParaRPr>
          </a:p>
          <a:p>
            <a:r>
              <a:rPr lang="en-US" sz="1400" dirty="0">
                <a:solidFill>
                  <a:schemeClr val="bg1"/>
                </a:solidFill>
                <a:latin typeface="Trebuchet MS" charset="0"/>
                <a:ea typeface="Trebuchet MS" charset="0"/>
                <a:cs typeface="Trebuchet MS" charset="0"/>
              </a:rPr>
              <a:t>A </a:t>
            </a:r>
            <a:r>
              <a:rPr lang="en-US" sz="1400" dirty="0">
                <a:solidFill>
                  <a:srgbClr val="993300"/>
                </a:solidFill>
                <a:latin typeface="Trebuchet MS" charset="0"/>
                <a:ea typeface="Trebuchet MS" charset="0"/>
                <a:cs typeface="Trebuchet MS" charset="0"/>
              </a:rPr>
              <a:t>data architect </a:t>
            </a:r>
            <a:r>
              <a:rPr lang="en-US" sz="1400" dirty="0">
                <a:solidFill>
                  <a:schemeClr val="bg1"/>
                </a:solidFill>
                <a:latin typeface="Trebuchet MS" charset="0"/>
                <a:ea typeface="Trebuchet MS" charset="0"/>
                <a:cs typeface="Trebuchet MS" charset="0"/>
              </a:rPr>
              <a:t>wants to view the information that the business data steward provides to understand and implement the </a:t>
            </a:r>
          </a:p>
          <a:p>
            <a:r>
              <a:rPr lang="en-US" sz="1400" dirty="0">
                <a:solidFill>
                  <a:schemeClr val="bg1"/>
                </a:solidFill>
                <a:latin typeface="Trebuchet MS" charset="0"/>
                <a:ea typeface="Trebuchet MS" charset="0"/>
                <a:cs typeface="Trebuchet MS" charset="0"/>
              </a:rPr>
              <a:t>rules required by the actual data</a:t>
            </a:r>
          </a:p>
          <a:p>
            <a:endParaRPr lang="en-US" sz="1400" dirty="0">
              <a:solidFill>
                <a:schemeClr val="bg1"/>
              </a:solidFill>
              <a:latin typeface="Trebuchet MS" charset="0"/>
              <a:ea typeface="Trebuchet MS" charset="0"/>
              <a:cs typeface="Trebuchet MS" charset="0"/>
            </a:endParaRPr>
          </a:p>
          <a:p>
            <a:r>
              <a:rPr lang="en-US" sz="1400" dirty="0">
                <a:solidFill>
                  <a:schemeClr val="bg1"/>
                </a:solidFill>
                <a:latin typeface="Trebuchet MS" charset="0"/>
                <a:ea typeface="Trebuchet MS" charset="0"/>
                <a:cs typeface="Trebuchet MS" charset="0"/>
              </a:rPr>
              <a:t>The </a:t>
            </a:r>
            <a:r>
              <a:rPr lang="en-US" sz="1400" dirty="0">
                <a:solidFill>
                  <a:srgbClr val="993300"/>
                </a:solidFill>
                <a:latin typeface="Trebuchet MS" charset="0"/>
                <a:ea typeface="Trebuchet MS" charset="0"/>
                <a:cs typeface="Trebuchet MS" charset="0"/>
              </a:rPr>
              <a:t>data quality lead </a:t>
            </a:r>
            <a:r>
              <a:rPr lang="en-US" sz="1400" dirty="0">
                <a:solidFill>
                  <a:schemeClr val="bg1"/>
                </a:solidFill>
                <a:latin typeface="Trebuchet MS" charset="0"/>
                <a:ea typeface="Trebuchet MS" charset="0"/>
                <a:cs typeface="Trebuchet MS" charset="0"/>
              </a:rPr>
              <a:t>needs to view both the</a:t>
            </a:r>
          </a:p>
          <a:p>
            <a:r>
              <a:rPr lang="en-US" sz="1400" dirty="0">
                <a:solidFill>
                  <a:schemeClr val="bg1"/>
                </a:solidFill>
                <a:latin typeface="Trebuchet MS" charset="0"/>
                <a:ea typeface="Trebuchet MS" charset="0"/>
                <a:cs typeface="Trebuchet MS" charset="0"/>
              </a:rPr>
              <a:t>business terminology and the rules created by the data architect to be able to know how</a:t>
            </a:r>
          </a:p>
          <a:p>
            <a:r>
              <a:rPr lang="en-US" sz="1400" dirty="0">
                <a:solidFill>
                  <a:schemeClr val="bg1"/>
                </a:solidFill>
                <a:latin typeface="Trebuchet MS" charset="0"/>
                <a:ea typeface="Trebuchet MS" charset="0"/>
                <a:cs typeface="Trebuchet MS" charset="0"/>
              </a:rPr>
              <a:t>to interpret and fix data quality issues when they occur</a:t>
            </a:r>
          </a:p>
          <a:p>
            <a:endParaRPr lang="en-US" sz="1400" dirty="0">
              <a:solidFill>
                <a:schemeClr val="bg1"/>
              </a:solidFill>
              <a:latin typeface="Trebuchet MS" charset="0"/>
              <a:ea typeface="Trebuchet MS" charset="0"/>
              <a:cs typeface="Trebuchet MS" charset="0"/>
            </a:endParaRPr>
          </a:p>
          <a:p>
            <a:endParaRPr lang="en-US" sz="1400" dirty="0">
              <a:solidFill>
                <a:schemeClr val="bg1"/>
              </a:solidFill>
              <a:latin typeface="Trebuchet MS" charset="0"/>
              <a:ea typeface="Trebuchet MS" charset="0"/>
              <a:cs typeface="Trebuchet MS" charset="0"/>
            </a:endParaRPr>
          </a:p>
          <a:p>
            <a:endParaRPr lang="en-US" sz="1400" dirty="0">
              <a:solidFill>
                <a:schemeClr val="bg1"/>
              </a:solidFill>
              <a:latin typeface="Trebuchet MS" charset="0"/>
              <a:ea typeface="Trebuchet MS" charset="0"/>
              <a:cs typeface="Trebuchet MS" charset="0"/>
            </a:endParaRPr>
          </a:p>
          <a:p>
            <a:endParaRPr lang="en-US" sz="1400" dirty="0">
              <a:solidFill>
                <a:schemeClr val="bg1"/>
              </a:solidFill>
              <a:latin typeface="Trebuchet MS" charset="0"/>
              <a:ea typeface="Trebuchet MS" charset="0"/>
              <a:cs typeface="Trebuchet MS" charset="0"/>
            </a:endParaRPr>
          </a:p>
        </p:txBody>
      </p:sp>
      <p:sp>
        <p:nvSpPr>
          <p:cNvPr id="6" name="TextBox 5"/>
          <p:cNvSpPr txBox="1"/>
          <p:nvPr/>
        </p:nvSpPr>
        <p:spPr>
          <a:xfrm>
            <a:off x="3326423" y="5943211"/>
            <a:ext cx="4229100" cy="461665"/>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Gidley, Scott., Rausch, Nancy. </a:t>
            </a:r>
            <a:r>
              <a:rPr lang="en-US" sz="1200" i="1" dirty="0">
                <a:solidFill>
                  <a:srgbClr val="993300"/>
                </a:solidFill>
                <a:latin typeface="Trebuchet MS" charset="0"/>
                <a:ea typeface="Trebuchet MS" charset="0"/>
                <a:cs typeface="Trebuchet MS" charset="0"/>
              </a:rPr>
              <a:t>Best Practices in Enterprise Data Governance</a:t>
            </a:r>
            <a:r>
              <a:rPr lang="en-US" sz="1200" dirty="0">
                <a:solidFill>
                  <a:srgbClr val="993300"/>
                </a:solidFill>
                <a:latin typeface="Trebuchet MS" charset="0"/>
                <a:ea typeface="Trebuchet MS" charset="0"/>
                <a:cs typeface="Trebuchet MS" charset="0"/>
              </a:rPr>
              <a:t>. Carey, NC: SAS Institute</a:t>
            </a:r>
          </a:p>
        </p:txBody>
      </p:sp>
      <p:sp>
        <p:nvSpPr>
          <p:cNvPr id="7" name="Action Button: Return 6">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08095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Data Governance Maturity Levels</a:t>
            </a:r>
          </a:p>
        </p:txBody>
      </p:sp>
      <p:pic>
        <p:nvPicPr>
          <p:cNvPr id="5" name="Picture 4"/>
          <p:cNvPicPr>
            <a:picLocks noChangeAspect="1"/>
          </p:cNvPicPr>
          <p:nvPr/>
        </p:nvPicPr>
        <p:blipFill>
          <a:blip r:embed="rId2"/>
          <a:stretch>
            <a:fillRect/>
          </a:stretch>
        </p:blipFill>
        <p:spPr>
          <a:xfrm>
            <a:off x="2959677" y="3048000"/>
            <a:ext cx="3224645" cy="3224645"/>
          </a:xfrm>
          <a:prstGeom prst="rect">
            <a:avLst/>
          </a:prstGeom>
        </p:spPr>
      </p:pic>
      <p:sp>
        <p:nvSpPr>
          <p:cNvPr id="4" name="Action Button: Return 3">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90113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Governance Maturity Levels</a:t>
            </a:r>
          </a:p>
        </p:txBody>
      </p:sp>
      <p:sp>
        <p:nvSpPr>
          <p:cNvPr id="4" name="TextBox 3"/>
          <p:cNvSpPr txBox="1"/>
          <p:nvPr/>
        </p:nvSpPr>
        <p:spPr>
          <a:xfrm>
            <a:off x="152400" y="1371600"/>
            <a:ext cx="8610600" cy="707886"/>
          </a:xfrm>
          <a:prstGeom prst="rect">
            <a:avLst/>
          </a:prstGeom>
          <a:noFill/>
        </p:spPr>
        <p:txBody>
          <a:bodyPr wrap="square" rtlCol="0">
            <a:spAutoFit/>
          </a:bodyPr>
          <a:lstStyle/>
          <a:p>
            <a:r>
              <a:rPr lang="en-US" sz="2000" dirty="0">
                <a:solidFill>
                  <a:schemeClr val="bg1"/>
                </a:solidFill>
                <a:latin typeface="Trebuchet MS" charset="0"/>
                <a:ea typeface="Trebuchet MS" charset="0"/>
                <a:cs typeface="Trebuchet MS" charset="0"/>
              </a:rPr>
              <a:t>In the next 3 slides, each approach to Data Governance Maturity has 5 levels with slightly different nomenclature:</a:t>
            </a:r>
          </a:p>
        </p:txBody>
      </p:sp>
      <p:graphicFrame>
        <p:nvGraphicFramePr>
          <p:cNvPr id="5" name="Table 4"/>
          <p:cNvGraphicFramePr>
            <a:graphicFrameLocks noGrp="1"/>
          </p:cNvGraphicFramePr>
          <p:nvPr>
            <p:extLst>
              <p:ext uri="{D42A27DB-BD31-4B8C-83A1-F6EECF244321}">
                <p14:modId xmlns:p14="http://schemas.microsoft.com/office/powerpoint/2010/main" val="178752736"/>
              </p:ext>
            </p:extLst>
          </p:nvPr>
        </p:nvGraphicFramePr>
        <p:xfrm>
          <a:off x="685800" y="2079487"/>
          <a:ext cx="7315200" cy="422068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tblGrid>
              <a:tr h="954075">
                <a:tc>
                  <a:txBody>
                    <a:bodyPr/>
                    <a:lstStyle/>
                    <a:p>
                      <a:endParaRPr lang="en-US" sz="2000" dirty="0"/>
                    </a:p>
                  </a:txBody>
                  <a:tcPr/>
                </a:tc>
                <a:tc>
                  <a:txBody>
                    <a:bodyPr/>
                    <a:lstStyle/>
                    <a:p>
                      <a:pPr algn="ctr"/>
                      <a:r>
                        <a:rPr lang="en-US" sz="2000" dirty="0"/>
                        <a:t>Infosys</a:t>
                      </a:r>
                    </a:p>
                  </a:txBody>
                  <a:tcPr/>
                </a:tc>
                <a:tc>
                  <a:txBody>
                    <a:bodyPr/>
                    <a:lstStyle/>
                    <a:p>
                      <a:pPr algn="ctr"/>
                      <a:r>
                        <a:rPr lang="en-US" sz="2000" dirty="0"/>
                        <a:t>UK Information Strategist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Oracle</a:t>
                      </a:r>
                    </a:p>
                    <a:p>
                      <a:endParaRPr lang="en-US" sz="2000" dirty="0"/>
                    </a:p>
                  </a:txBody>
                  <a:tcPr/>
                </a:tc>
                <a:extLst>
                  <a:ext uri="{0D108BD9-81ED-4DB2-BD59-A6C34878D82A}">
                    <a16:rowId xmlns:a16="http://schemas.microsoft.com/office/drawing/2014/main" val="10000"/>
                  </a:ext>
                </a:extLst>
              </a:tr>
              <a:tr h="642968">
                <a:tc>
                  <a:txBody>
                    <a:bodyPr/>
                    <a:lstStyle/>
                    <a:p>
                      <a:r>
                        <a:rPr lang="en-US" sz="2000" dirty="0"/>
                        <a:t>Level 5</a:t>
                      </a:r>
                    </a:p>
                  </a:txBody>
                  <a:tcPr/>
                </a:tc>
                <a:tc>
                  <a:txBody>
                    <a:bodyPr/>
                    <a:lstStyle/>
                    <a:p>
                      <a:r>
                        <a:rPr lang="en-US" sz="2000" dirty="0"/>
                        <a:t>Predictive</a:t>
                      </a:r>
                    </a:p>
                  </a:txBody>
                  <a:tcPr/>
                </a:tc>
                <a:tc>
                  <a:txBody>
                    <a:bodyPr/>
                    <a:lstStyle/>
                    <a:p>
                      <a:r>
                        <a:rPr lang="en-US" sz="2000" dirty="0"/>
                        <a:t>Optimized</a:t>
                      </a:r>
                    </a:p>
                  </a:txBody>
                  <a:tcPr/>
                </a:tc>
                <a:tc>
                  <a:txBody>
                    <a:bodyPr/>
                    <a:lstStyle/>
                    <a:p>
                      <a:r>
                        <a:rPr lang="en-US" sz="2000" dirty="0"/>
                        <a:t>Optimized</a:t>
                      </a:r>
                    </a:p>
                  </a:txBody>
                  <a:tcPr/>
                </a:tc>
                <a:extLst>
                  <a:ext uri="{0D108BD9-81ED-4DB2-BD59-A6C34878D82A}">
                    <a16:rowId xmlns:a16="http://schemas.microsoft.com/office/drawing/2014/main" val="10001"/>
                  </a:ext>
                </a:extLst>
              </a:tr>
              <a:tr h="642968">
                <a:tc>
                  <a:txBody>
                    <a:bodyPr/>
                    <a:lstStyle/>
                    <a:p>
                      <a:r>
                        <a:rPr lang="en-US" sz="2000" dirty="0"/>
                        <a:t>Level 4</a:t>
                      </a:r>
                    </a:p>
                  </a:txBody>
                  <a:tcPr/>
                </a:tc>
                <a:tc>
                  <a:txBody>
                    <a:bodyPr/>
                    <a:lstStyle/>
                    <a:p>
                      <a:r>
                        <a:rPr lang="en-US" sz="2000" dirty="0"/>
                        <a:t>Proactive</a:t>
                      </a:r>
                    </a:p>
                  </a:txBody>
                  <a:tcPr/>
                </a:tc>
                <a:tc>
                  <a:txBody>
                    <a:bodyPr/>
                    <a:lstStyle/>
                    <a:p>
                      <a:r>
                        <a:rPr lang="en-US" sz="2000" dirty="0"/>
                        <a:t>Managed</a:t>
                      </a:r>
                    </a:p>
                  </a:txBody>
                  <a:tcPr/>
                </a:tc>
                <a:tc>
                  <a:txBody>
                    <a:bodyPr/>
                    <a:lstStyle/>
                    <a:p>
                      <a:r>
                        <a:rPr lang="en-US" sz="2000" dirty="0"/>
                        <a:t>Advanced</a:t>
                      </a:r>
                    </a:p>
                  </a:txBody>
                  <a:tcPr/>
                </a:tc>
                <a:extLst>
                  <a:ext uri="{0D108BD9-81ED-4DB2-BD59-A6C34878D82A}">
                    <a16:rowId xmlns:a16="http://schemas.microsoft.com/office/drawing/2014/main" val="10002"/>
                  </a:ext>
                </a:extLst>
              </a:tr>
              <a:tr h="642968">
                <a:tc>
                  <a:txBody>
                    <a:bodyPr/>
                    <a:lstStyle/>
                    <a:p>
                      <a:r>
                        <a:rPr lang="en-US" sz="2000" dirty="0"/>
                        <a:t>Level 3</a:t>
                      </a:r>
                    </a:p>
                  </a:txBody>
                  <a:tcPr/>
                </a:tc>
                <a:tc>
                  <a:txBody>
                    <a:bodyPr/>
                    <a:lstStyle/>
                    <a:p>
                      <a:r>
                        <a:rPr lang="en-US" sz="2000" dirty="0"/>
                        <a:t>Defined</a:t>
                      </a:r>
                    </a:p>
                  </a:txBody>
                  <a:tcPr/>
                </a:tc>
                <a:tc>
                  <a:txBody>
                    <a:bodyPr/>
                    <a:lstStyle/>
                    <a:p>
                      <a:r>
                        <a:rPr lang="en-US" sz="2000" dirty="0"/>
                        <a:t>Defined</a:t>
                      </a:r>
                    </a:p>
                  </a:txBody>
                  <a:tcPr/>
                </a:tc>
                <a:tc>
                  <a:txBody>
                    <a:bodyPr/>
                    <a:lstStyle/>
                    <a:p>
                      <a:r>
                        <a:rPr lang="en-US" sz="2000" dirty="0"/>
                        <a:t>Standardized</a:t>
                      </a:r>
                    </a:p>
                  </a:txBody>
                  <a:tcPr/>
                </a:tc>
                <a:extLst>
                  <a:ext uri="{0D108BD9-81ED-4DB2-BD59-A6C34878D82A}">
                    <a16:rowId xmlns:a16="http://schemas.microsoft.com/office/drawing/2014/main" val="10003"/>
                  </a:ext>
                </a:extLst>
              </a:tr>
              <a:tr h="642968">
                <a:tc>
                  <a:txBody>
                    <a:bodyPr/>
                    <a:lstStyle/>
                    <a:p>
                      <a:r>
                        <a:rPr lang="en-US" sz="2000" dirty="0"/>
                        <a:t>Level 2</a:t>
                      </a:r>
                    </a:p>
                  </a:txBody>
                  <a:tcPr/>
                </a:tc>
                <a:tc>
                  <a:txBody>
                    <a:bodyPr/>
                    <a:lstStyle/>
                    <a:p>
                      <a:r>
                        <a:rPr lang="en-US" sz="2000" dirty="0"/>
                        <a:t>Reactive</a:t>
                      </a:r>
                    </a:p>
                  </a:txBody>
                  <a:tcPr/>
                </a:tc>
                <a:tc>
                  <a:txBody>
                    <a:bodyPr/>
                    <a:lstStyle/>
                    <a:p>
                      <a:r>
                        <a:rPr lang="en-US" sz="2000" dirty="0"/>
                        <a:t>Repeatable</a:t>
                      </a:r>
                    </a:p>
                  </a:txBody>
                  <a:tcPr/>
                </a:tc>
                <a:tc>
                  <a:txBody>
                    <a:bodyPr/>
                    <a:lstStyle/>
                    <a:p>
                      <a:r>
                        <a:rPr lang="en-US" sz="2000" dirty="0"/>
                        <a:t>Managed</a:t>
                      </a:r>
                    </a:p>
                  </a:txBody>
                  <a:tcPr/>
                </a:tc>
                <a:extLst>
                  <a:ext uri="{0D108BD9-81ED-4DB2-BD59-A6C34878D82A}">
                    <a16:rowId xmlns:a16="http://schemas.microsoft.com/office/drawing/2014/main" val="10004"/>
                  </a:ext>
                </a:extLst>
              </a:tr>
              <a:tr h="642968">
                <a:tc>
                  <a:txBody>
                    <a:bodyPr/>
                    <a:lstStyle/>
                    <a:p>
                      <a:r>
                        <a:rPr lang="en-US" sz="2000" dirty="0"/>
                        <a:t>Level 1</a:t>
                      </a:r>
                    </a:p>
                  </a:txBody>
                  <a:tcPr/>
                </a:tc>
                <a:tc>
                  <a:txBody>
                    <a:bodyPr/>
                    <a:lstStyle/>
                    <a:p>
                      <a:r>
                        <a:rPr lang="en-US" sz="2000" dirty="0"/>
                        <a:t>Chaotic</a:t>
                      </a:r>
                    </a:p>
                  </a:txBody>
                  <a:tcPr/>
                </a:tc>
                <a:tc>
                  <a:txBody>
                    <a:bodyPr/>
                    <a:lstStyle/>
                    <a:p>
                      <a:r>
                        <a:rPr lang="en-US" sz="2000" dirty="0"/>
                        <a:t>Initial</a:t>
                      </a:r>
                    </a:p>
                  </a:txBody>
                  <a:tcPr/>
                </a:tc>
                <a:tc>
                  <a:txBody>
                    <a:bodyPr/>
                    <a:lstStyle/>
                    <a:p>
                      <a:r>
                        <a:rPr lang="en-US" sz="2000" dirty="0"/>
                        <a:t>Initial</a:t>
                      </a:r>
                    </a:p>
                  </a:txBody>
                  <a:tcPr/>
                </a:tc>
                <a:extLst>
                  <a:ext uri="{0D108BD9-81ED-4DB2-BD59-A6C34878D82A}">
                    <a16:rowId xmlns:a16="http://schemas.microsoft.com/office/drawing/2014/main" val="10005"/>
                  </a:ext>
                </a:extLst>
              </a:tr>
            </a:tbl>
          </a:graphicData>
        </a:graphic>
      </p:graphicFrame>
      <p:sp>
        <p:nvSpPr>
          <p:cNvPr id="6" name="Action Button: Return 5">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58401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is Data Governance?</a:t>
            </a:r>
          </a:p>
        </p:txBody>
      </p:sp>
      <p:pic>
        <p:nvPicPr>
          <p:cNvPr id="4" name="Picture 3"/>
          <p:cNvPicPr>
            <a:picLocks noChangeAspect="1"/>
          </p:cNvPicPr>
          <p:nvPr/>
        </p:nvPicPr>
        <p:blipFill>
          <a:blip r:embed="rId2"/>
          <a:stretch>
            <a:fillRect/>
          </a:stretch>
        </p:blipFill>
        <p:spPr>
          <a:xfrm>
            <a:off x="2959677" y="3048000"/>
            <a:ext cx="3224645" cy="3224645"/>
          </a:xfrm>
          <a:prstGeom prst="rect">
            <a:avLst/>
          </a:prstGeom>
        </p:spPr>
      </p:pic>
    </p:spTree>
    <p:extLst>
      <p:ext uri="{BB962C8B-B14F-4D97-AF65-F5344CB8AC3E}">
        <p14:creationId xmlns:p14="http://schemas.microsoft.com/office/powerpoint/2010/main" val="976998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Infosys Data Governance Maturity Phases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219200"/>
            <a:ext cx="8572500" cy="5259942"/>
          </a:xfrm>
          <a:prstGeom prst="rect">
            <a:avLst/>
          </a:prstGeom>
        </p:spPr>
      </p:pic>
      <p:sp>
        <p:nvSpPr>
          <p:cNvPr id="4" name="Action Button: Return 3">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94538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UK Information Strategist’s Data Governance Maturity by Component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182" y="1219200"/>
            <a:ext cx="8593436" cy="5313875"/>
          </a:xfrm>
          <a:prstGeom prst="rect">
            <a:avLst/>
          </a:prstGeom>
        </p:spPr>
      </p:pic>
      <p:sp>
        <p:nvSpPr>
          <p:cNvPr id="5" name="Action Button: Return 4">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60055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Oracle Data Governance Maturity Model by Adoption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1295400"/>
            <a:ext cx="8559800" cy="5130800"/>
          </a:xfrm>
          <a:prstGeom prst="rect">
            <a:avLst/>
          </a:prstGeom>
        </p:spPr>
      </p:pic>
      <p:sp>
        <p:nvSpPr>
          <p:cNvPr id="4" name="Action Button: Return 3">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17316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a:lstStyle/>
          <a:p>
            <a:r>
              <a:rPr lang="en-US" sz="3200"/>
              <a:t>Key Initial Steps to Implement Data Governance</a:t>
            </a:r>
            <a:endParaRPr lang="en-US" sz="3200" dirty="0"/>
          </a:p>
        </p:txBody>
      </p:sp>
      <p:pic>
        <p:nvPicPr>
          <p:cNvPr id="6" name="Picture 5"/>
          <p:cNvPicPr>
            <a:picLocks noChangeAspect="1"/>
          </p:cNvPicPr>
          <p:nvPr/>
        </p:nvPicPr>
        <p:blipFill>
          <a:blip r:embed="rId2"/>
          <a:stretch>
            <a:fillRect/>
          </a:stretch>
        </p:blipFill>
        <p:spPr>
          <a:xfrm>
            <a:off x="2959677" y="3048000"/>
            <a:ext cx="3224645" cy="3224645"/>
          </a:xfrm>
          <a:prstGeom prst="rect">
            <a:avLst/>
          </a:prstGeom>
        </p:spPr>
      </p:pic>
      <p:sp>
        <p:nvSpPr>
          <p:cNvPr id="4" name="Action Button: Return 3">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70219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Determine the Purpose and Intended Outcomes of Establishing Data Governance</a:t>
            </a:r>
          </a:p>
        </p:txBody>
      </p:sp>
      <p:sp>
        <p:nvSpPr>
          <p:cNvPr id="3" name="TextBox 2"/>
          <p:cNvSpPr txBox="1"/>
          <p:nvPr/>
        </p:nvSpPr>
        <p:spPr>
          <a:xfrm>
            <a:off x="762000" y="1600200"/>
            <a:ext cx="7620000" cy="3416320"/>
          </a:xfrm>
          <a:prstGeom prst="rect">
            <a:avLst/>
          </a:prstGeom>
          <a:noFill/>
        </p:spPr>
        <p:txBody>
          <a:bodyPr wrap="square" rtlCol="0">
            <a:spAutoFit/>
          </a:bodyPr>
          <a:lstStyle/>
          <a:p>
            <a:r>
              <a:rPr lang="en-US" sz="2400" dirty="0">
                <a:solidFill>
                  <a:schemeClr val="bg1"/>
                </a:solidFill>
                <a:latin typeface="Trebuchet MS" charset="0"/>
                <a:ea typeface="Trebuchet MS" charset="0"/>
                <a:cs typeface="Trebuchet MS" charset="0"/>
              </a:rPr>
              <a:t>Data governance requires organizational culture change and changes to how many staff conduct their work. Because of this, it is essential that executive leadership be active supporters of the effort and clearly define the purpose and value proposition to the organization of implementing it. The more closely data governance can be positioned as a support for the goals of the organization, the more likely it is to succeed.</a:t>
            </a:r>
          </a:p>
        </p:txBody>
      </p:sp>
      <p:sp>
        <p:nvSpPr>
          <p:cNvPr id="6" name="TextBox 5"/>
          <p:cNvSpPr txBox="1"/>
          <p:nvPr/>
        </p:nvSpPr>
        <p:spPr>
          <a:xfrm>
            <a:off x="5295900" y="5397520"/>
            <a:ext cx="3048000" cy="646331"/>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Bill &amp; Melinda Gates Foundation (2015) Data Systems Working Group Guide to Management Practices </a:t>
            </a: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851041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 the Universe of Data Managed by the Data Governance Effort</a:t>
            </a:r>
          </a:p>
        </p:txBody>
      </p:sp>
      <p:sp>
        <p:nvSpPr>
          <p:cNvPr id="3" name="TextBox 2"/>
          <p:cNvSpPr txBox="1"/>
          <p:nvPr/>
        </p:nvSpPr>
        <p:spPr>
          <a:xfrm>
            <a:off x="1066800" y="1524000"/>
            <a:ext cx="6934200" cy="4524315"/>
          </a:xfrm>
          <a:prstGeom prst="rect">
            <a:avLst/>
          </a:prstGeom>
          <a:noFill/>
        </p:spPr>
        <p:txBody>
          <a:bodyPr wrap="square" rtlCol="0">
            <a:spAutoFit/>
          </a:bodyPr>
          <a:lstStyle/>
          <a:p>
            <a:r>
              <a:rPr lang="en-US" sz="2400" dirty="0">
                <a:solidFill>
                  <a:schemeClr val="bg1"/>
                </a:solidFill>
                <a:latin typeface="Trebuchet MS" charset="0"/>
                <a:ea typeface="Trebuchet MS" charset="0"/>
                <a:cs typeface="Trebuchet MS" charset="0"/>
              </a:rPr>
              <a:t>Clearly delineating the boundaries of the data governance effort helps inform all subsequent decisions, including which program areas need to be represented and by which roles  Data governance should (at minimum) encompass all mission-critical data that are used by numerous programs, such as student demographics, enrollment, program participation, and achievement data; school directory information; and educator data. Ideally, data governance should encompass all data collected and used by the organization.</a:t>
            </a:r>
          </a:p>
        </p:txBody>
      </p:sp>
      <p:sp>
        <p:nvSpPr>
          <p:cNvPr id="4" name="TextBox 3"/>
          <p:cNvSpPr txBox="1"/>
          <p:nvPr/>
        </p:nvSpPr>
        <p:spPr>
          <a:xfrm>
            <a:off x="5081016" y="5706784"/>
            <a:ext cx="3048000" cy="646331"/>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Bill &amp; Melinda Gates Foundation (2015) Data Systems Working Group Guide to Management Practices </a:t>
            </a: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403726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Establish a Data</a:t>
            </a:r>
            <a:br>
              <a:rPr lang="en-US" dirty="0"/>
            </a:br>
            <a:r>
              <a:rPr lang="en-US" dirty="0"/>
              <a:t> </a:t>
            </a:r>
            <a:r>
              <a:rPr lang="en-US"/>
              <a:t>Governance Coordinator</a:t>
            </a:r>
            <a:endParaRPr lang="en-US" dirty="0"/>
          </a:p>
        </p:txBody>
      </p:sp>
      <p:sp>
        <p:nvSpPr>
          <p:cNvPr id="3" name="Rectangle 2"/>
          <p:cNvSpPr/>
          <p:nvPr/>
        </p:nvSpPr>
        <p:spPr>
          <a:xfrm>
            <a:off x="3434509" y="3305890"/>
            <a:ext cx="2274982" cy="246221"/>
          </a:xfrm>
          <a:prstGeom prst="rect">
            <a:avLst/>
          </a:prstGeom>
        </p:spPr>
        <p:txBody>
          <a:bodyPr wrap="none">
            <a:spAutoFit/>
          </a:bodyPr>
          <a:lstStyle/>
          <a:p>
            <a:r>
              <a:rPr lang="en-US" dirty="0"/>
              <a:t>Establish a data governance coordinator</a:t>
            </a:r>
          </a:p>
        </p:txBody>
      </p:sp>
      <p:sp>
        <p:nvSpPr>
          <p:cNvPr id="5" name="TextBox 4"/>
          <p:cNvSpPr txBox="1"/>
          <p:nvPr/>
        </p:nvSpPr>
        <p:spPr>
          <a:xfrm>
            <a:off x="914400" y="1828800"/>
            <a:ext cx="7696200" cy="3416320"/>
          </a:xfrm>
          <a:prstGeom prst="rect">
            <a:avLst/>
          </a:prstGeom>
          <a:noFill/>
        </p:spPr>
        <p:txBody>
          <a:bodyPr wrap="square" rtlCol="0">
            <a:spAutoFit/>
          </a:bodyPr>
          <a:lstStyle/>
          <a:p>
            <a:r>
              <a:rPr lang="en-US" sz="2400" dirty="0">
                <a:solidFill>
                  <a:schemeClr val="bg1"/>
                </a:solidFill>
                <a:latin typeface="Trebuchet MS" charset="0"/>
                <a:ea typeface="Trebuchet MS" charset="0"/>
                <a:cs typeface="Trebuchet MS" charset="0"/>
              </a:rPr>
              <a:t>A data governance coordinator is essential to direct and manage the work of the data governance groups. This includes ensuring that data governance is implemented in support of the organization’s goals and with clear objectives; that the data governance groups work collaboratively; and that critical data issues are identified, prioritized, and resolved. The role does not have to be full-time, but one person should be responsible for driving the effort forward.</a:t>
            </a:r>
          </a:p>
        </p:txBody>
      </p:sp>
      <p:sp>
        <p:nvSpPr>
          <p:cNvPr id="6" name="TextBox 5"/>
          <p:cNvSpPr txBox="1"/>
          <p:nvPr/>
        </p:nvSpPr>
        <p:spPr>
          <a:xfrm>
            <a:off x="5081016" y="5445293"/>
            <a:ext cx="3048000" cy="646331"/>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Bill &amp; Melinda Gates Foundation (2015) Data Systems Working Group Guide to Management Practices </a:t>
            </a:r>
          </a:p>
        </p:txBody>
      </p:sp>
      <p:sp>
        <p:nvSpPr>
          <p:cNvPr id="7" name="Action Button: Return 6">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649590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Determine Which Programs and Roles Within Them Need to be Represented in the Data Governance Structure</a:t>
            </a:r>
          </a:p>
        </p:txBody>
      </p:sp>
      <p:sp>
        <p:nvSpPr>
          <p:cNvPr id="3" name="TextBox 2"/>
          <p:cNvSpPr txBox="1"/>
          <p:nvPr/>
        </p:nvSpPr>
        <p:spPr>
          <a:xfrm>
            <a:off x="228600" y="1371600"/>
            <a:ext cx="8610600" cy="4247317"/>
          </a:xfrm>
          <a:prstGeom prst="rect">
            <a:avLst/>
          </a:prstGeom>
          <a:noFill/>
        </p:spPr>
        <p:txBody>
          <a:bodyPr wrap="square" rtlCol="0">
            <a:spAutoFit/>
          </a:bodyPr>
          <a:lstStyle/>
          <a:p>
            <a:r>
              <a:rPr lang="en-US" sz="1800" dirty="0">
                <a:solidFill>
                  <a:schemeClr val="bg1"/>
                </a:solidFill>
                <a:latin typeface="Trebuchet MS" charset="0"/>
                <a:ea typeface="Trebuchet MS" charset="0"/>
                <a:cs typeface="Trebuchet MS" charset="0"/>
              </a:rPr>
              <a:t>Every program area responsible for data within the above defined scope should be represented in the data governance structure. Most organizations establish two levels of data governance groups (1) executive/policy and(2) implementation. The executive/policy group comprises the executive leadership of the organization. They are responsible for establishing the data governance structure and strategic direction, resolving critical issues that are escalated to them, and ensuring that their staff follow the data governance policies and processes. The implementation-level group comprises the program area data stewards who are responsible for the data in their area and the IT representatives who are responsible for the technology infrastructure that collects, stores, and reports the data. This group does much of the daily work of defining and executing data policies and associated processes for managing data from collection through to reporting. All data governance groups should have documented membership rosters, and data governance responsibilities should become part of the members’ official job duties.</a:t>
            </a:r>
          </a:p>
        </p:txBody>
      </p:sp>
      <p:sp>
        <p:nvSpPr>
          <p:cNvPr id="4" name="TextBox 3"/>
          <p:cNvSpPr txBox="1"/>
          <p:nvPr/>
        </p:nvSpPr>
        <p:spPr>
          <a:xfrm>
            <a:off x="5093716" y="5593517"/>
            <a:ext cx="3048000" cy="646331"/>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Bill &amp; Melinda Gates Foundation (2015) Data Systems Working Group Guide to Management Practices </a:t>
            </a: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88637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 a Log of Critical Data Issues that Data Governance will Address</a:t>
            </a:r>
          </a:p>
        </p:txBody>
      </p:sp>
      <p:sp>
        <p:nvSpPr>
          <p:cNvPr id="3" name="TextBox 2"/>
          <p:cNvSpPr txBox="1"/>
          <p:nvPr/>
        </p:nvSpPr>
        <p:spPr>
          <a:xfrm>
            <a:off x="914400" y="1676400"/>
            <a:ext cx="7391400" cy="3785652"/>
          </a:xfrm>
          <a:prstGeom prst="rect">
            <a:avLst/>
          </a:prstGeom>
          <a:noFill/>
        </p:spPr>
        <p:txBody>
          <a:bodyPr wrap="square" rtlCol="0">
            <a:spAutoFit/>
          </a:bodyPr>
          <a:lstStyle/>
          <a:p>
            <a:r>
              <a:rPr lang="en-US" sz="2400" dirty="0">
                <a:solidFill>
                  <a:schemeClr val="bg1"/>
                </a:solidFill>
                <a:latin typeface="Trebuchet MS" charset="0"/>
                <a:ea typeface="Trebuchet MS" charset="0"/>
                <a:cs typeface="Trebuchet MS" charset="0"/>
              </a:rPr>
              <a:t>Every organization has more issues than it can address at any given time. Establishing criteria for what constitutes a critical data issue that impedes data quality and use is an important first step toward prioritizing how the data governance groups will focus their attention. Based on these criteria, data stewards identify and take responsibility for resolving critical data issues. Critical data issues that require higher authority to resolve should be escalated to the executive/policy group.</a:t>
            </a:r>
          </a:p>
        </p:txBody>
      </p:sp>
      <p:sp>
        <p:nvSpPr>
          <p:cNvPr id="4" name="TextBox 3"/>
          <p:cNvSpPr txBox="1"/>
          <p:nvPr/>
        </p:nvSpPr>
        <p:spPr>
          <a:xfrm>
            <a:off x="5055616" y="5513005"/>
            <a:ext cx="3048000" cy="646331"/>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Bill &amp; Melinda Gates Foundation (2015) Data Systems Working Group Guide to Management Practices </a:t>
            </a: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7574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Determine the Organization-wide Data Policies and Processes Overseen by Data Governance</a:t>
            </a:r>
          </a:p>
        </p:txBody>
      </p:sp>
      <p:sp>
        <p:nvSpPr>
          <p:cNvPr id="3" name="TextBox 2"/>
          <p:cNvSpPr txBox="1"/>
          <p:nvPr/>
        </p:nvSpPr>
        <p:spPr>
          <a:xfrm>
            <a:off x="609600" y="1676400"/>
            <a:ext cx="7924800" cy="3477875"/>
          </a:xfrm>
          <a:prstGeom prst="rect">
            <a:avLst/>
          </a:prstGeom>
          <a:noFill/>
        </p:spPr>
        <p:txBody>
          <a:bodyPr wrap="square" rtlCol="0">
            <a:spAutoFit/>
          </a:bodyPr>
          <a:lstStyle/>
          <a:p>
            <a:r>
              <a:rPr lang="en-US" sz="2000" dirty="0">
                <a:solidFill>
                  <a:schemeClr val="bg1"/>
                </a:solidFill>
                <a:latin typeface="Trebuchet MS" charset="0"/>
                <a:ea typeface="Trebuchet MS" charset="0"/>
                <a:cs typeface="Trebuchet MS" charset="0"/>
              </a:rPr>
              <a:t>Clearly defined, documented, and well-communicated policies and processes let everyone know what needs to happen, by whom, how, and when.  Common policies and processes usually overseen by data governance include data access and use, data requests, and data releases. Guided by clear protocols that are consistent within and across program areas, the same core tasks are no longer performed differently by different people. Everyone, including schools, knows what to expect and what is expected of them. Documentation of these processes also helps to ensure sustainability over time despite staff turnover, as well as to increase transparency across the organization.</a:t>
            </a:r>
          </a:p>
        </p:txBody>
      </p:sp>
      <p:sp>
        <p:nvSpPr>
          <p:cNvPr id="4" name="TextBox 3"/>
          <p:cNvSpPr txBox="1"/>
          <p:nvPr/>
        </p:nvSpPr>
        <p:spPr>
          <a:xfrm>
            <a:off x="5181600" y="5374356"/>
            <a:ext cx="3048000" cy="646331"/>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Bill &amp; Melinda Gates Foundation (2015) Data Systems Working Group Guide to Management Practices </a:t>
            </a: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72798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Data Governance?</a:t>
            </a:r>
          </a:p>
        </p:txBody>
      </p:sp>
      <p:sp>
        <p:nvSpPr>
          <p:cNvPr id="3" name="Content Placeholder 2"/>
          <p:cNvSpPr>
            <a:spLocks noGrp="1"/>
          </p:cNvSpPr>
          <p:nvPr>
            <p:ph idx="1"/>
          </p:nvPr>
        </p:nvSpPr>
        <p:spPr>
          <a:xfrm>
            <a:off x="304800" y="2133600"/>
            <a:ext cx="8382000" cy="4525963"/>
          </a:xfrm>
          <a:noFill/>
          <a:ln w="9525">
            <a:noFill/>
            <a:miter lim="800000"/>
            <a:headEnd/>
            <a:tailEnd/>
          </a:ln>
        </p:spPr>
        <p:txBody>
          <a:bodyPr/>
          <a:lstStyle/>
          <a:p>
            <a:pPr eaLnBrk="1" hangingPunct="1">
              <a:spcBef>
                <a:spcPct val="15000"/>
              </a:spcBef>
              <a:spcAft>
                <a:spcPct val="15000"/>
              </a:spcAft>
              <a:buClr>
                <a:schemeClr val="bg1"/>
              </a:buClr>
            </a:pPr>
            <a:r>
              <a:rPr lang="en-US" kern="1200" dirty="0">
                <a:solidFill>
                  <a:schemeClr val="bg1"/>
                </a:solidFill>
              </a:rPr>
              <a:t>Data governance is both a </a:t>
            </a:r>
            <a:r>
              <a:rPr lang="en-US" u="sng" kern="1200" dirty="0">
                <a:solidFill>
                  <a:srgbClr val="993300"/>
                </a:solidFill>
              </a:rPr>
              <a:t>structure</a:t>
            </a:r>
            <a:r>
              <a:rPr lang="en-US" kern="1200" dirty="0">
                <a:solidFill>
                  <a:schemeClr val="bg1"/>
                </a:solidFill>
              </a:rPr>
              <a:t> and an organizational </a:t>
            </a:r>
            <a:r>
              <a:rPr lang="en-US" u="sng" kern="1200" dirty="0">
                <a:solidFill>
                  <a:srgbClr val="993300"/>
                </a:solidFill>
              </a:rPr>
              <a:t>process</a:t>
            </a:r>
            <a:r>
              <a:rPr lang="en-US" kern="1200" dirty="0">
                <a:solidFill>
                  <a:schemeClr val="bg1"/>
                </a:solidFill>
              </a:rPr>
              <a:t>.  </a:t>
            </a:r>
          </a:p>
          <a:p>
            <a:pPr eaLnBrk="1" hangingPunct="1">
              <a:spcBef>
                <a:spcPct val="15000"/>
              </a:spcBef>
              <a:spcAft>
                <a:spcPct val="15000"/>
              </a:spcAft>
              <a:buClr>
                <a:schemeClr val="bg1"/>
              </a:buClr>
            </a:pPr>
            <a:r>
              <a:rPr lang="en-US" kern="1200" dirty="0">
                <a:solidFill>
                  <a:schemeClr val="bg1"/>
                </a:solidFill>
              </a:rPr>
              <a:t>Data governance establishes the foundation (</a:t>
            </a:r>
            <a:r>
              <a:rPr lang="en-US" kern="1200" dirty="0">
                <a:solidFill>
                  <a:srgbClr val="993300"/>
                </a:solidFill>
              </a:rPr>
              <a:t>policies, standards, architecture, decision-making structure, issue-resolution process</a:t>
            </a:r>
            <a:r>
              <a:rPr lang="en-US" kern="1200" dirty="0">
                <a:solidFill>
                  <a:schemeClr val="bg1"/>
                </a:solidFill>
              </a:rPr>
              <a:t>) for collecting, managing, and releasing data for improved quality, accessibility, and use.</a:t>
            </a:r>
          </a:p>
        </p:txBody>
      </p:sp>
      <p:sp>
        <p:nvSpPr>
          <p:cNvPr id="4" name="TextBox 3"/>
          <p:cNvSpPr txBox="1"/>
          <p:nvPr/>
        </p:nvSpPr>
        <p:spPr>
          <a:xfrm>
            <a:off x="6705600" y="5638800"/>
            <a:ext cx="908069" cy="276999"/>
          </a:xfrm>
          <a:prstGeom prst="rect">
            <a:avLst/>
          </a:prstGeom>
          <a:noFill/>
        </p:spPr>
        <p:txBody>
          <a:bodyPr wrap="none" rtlCol="0">
            <a:spAutoFit/>
          </a:bodyPr>
          <a:lstStyle/>
          <a:p>
            <a:r>
              <a:rPr lang="en-US" sz="1200" dirty="0">
                <a:solidFill>
                  <a:srgbClr val="993300"/>
                </a:solidFill>
                <a:latin typeface="Trebuchet MS" charset="0"/>
                <a:ea typeface="Trebuchet MS" charset="0"/>
                <a:cs typeface="Trebuchet MS" charset="0"/>
              </a:rPr>
              <a:t>CELT, 2013</a:t>
            </a:r>
          </a:p>
        </p:txBody>
      </p:sp>
      <p:sp>
        <p:nvSpPr>
          <p:cNvPr id="5" name="Action Button: Return 4">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386787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Data Privacy and Data Security</a:t>
            </a:r>
          </a:p>
        </p:txBody>
      </p:sp>
      <p:pic>
        <p:nvPicPr>
          <p:cNvPr id="6" name="Picture 5"/>
          <p:cNvPicPr>
            <a:picLocks noChangeAspect="1"/>
          </p:cNvPicPr>
          <p:nvPr/>
        </p:nvPicPr>
        <p:blipFill>
          <a:blip r:embed="rId2"/>
          <a:stretch>
            <a:fillRect/>
          </a:stretch>
        </p:blipFill>
        <p:spPr>
          <a:xfrm>
            <a:off x="2959677" y="3048000"/>
            <a:ext cx="3224645" cy="3224645"/>
          </a:xfrm>
          <a:prstGeom prst="rect">
            <a:avLst/>
          </a:prstGeom>
        </p:spPr>
      </p:pic>
      <p:sp>
        <p:nvSpPr>
          <p:cNvPr id="3" name="TextBox 2"/>
          <p:cNvSpPr txBox="1"/>
          <p:nvPr/>
        </p:nvSpPr>
        <p:spPr>
          <a:xfrm>
            <a:off x="315884" y="4605251"/>
            <a:ext cx="184731" cy="246221"/>
          </a:xfrm>
          <a:prstGeom prst="rect">
            <a:avLst/>
          </a:prstGeom>
          <a:noFill/>
        </p:spPr>
        <p:txBody>
          <a:bodyPr wrap="none" rtlCol="0">
            <a:spAutoFit/>
          </a:bodyPr>
          <a:lstStyle/>
          <a:p>
            <a:endParaRPr lang="en-US"/>
          </a:p>
        </p:txBody>
      </p:sp>
      <p:sp>
        <p:nvSpPr>
          <p:cNvPr id="5" name="Action Button: Return 4">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88583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Privacy vs. Data Security</a:t>
            </a:r>
          </a:p>
        </p:txBody>
      </p:sp>
      <p:sp>
        <p:nvSpPr>
          <p:cNvPr id="3" name="TextBox 2"/>
          <p:cNvSpPr txBox="1"/>
          <p:nvPr/>
        </p:nvSpPr>
        <p:spPr>
          <a:xfrm>
            <a:off x="190500" y="1279920"/>
            <a:ext cx="8915400" cy="3939540"/>
          </a:xfrm>
          <a:prstGeom prst="rect">
            <a:avLst/>
          </a:prstGeom>
          <a:noFill/>
        </p:spPr>
        <p:txBody>
          <a:bodyPr wrap="square" rtlCol="0">
            <a:spAutoFit/>
          </a:bodyPr>
          <a:lstStyle/>
          <a:p>
            <a:r>
              <a:rPr lang="en-US" sz="2000" dirty="0">
                <a:solidFill>
                  <a:srgbClr val="993300"/>
                </a:solidFill>
                <a:latin typeface="Trebuchet MS" charset="0"/>
                <a:ea typeface="Trebuchet MS" charset="0"/>
                <a:cs typeface="Trebuchet MS" charset="0"/>
              </a:rPr>
              <a:t>Data Privacy:</a:t>
            </a:r>
          </a:p>
          <a:p>
            <a:r>
              <a:rPr lang="en-US" sz="1800" dirty="0">
                <a:solidFill>
                  <a:schemeClr val="bg1"/>
                </a:solidFill>
                <a:latin typeface="Trebuchet MS" charset="0"/>
                <a:ea typeface="Trebuchet MS" charset="0"/>
                <a:cs typeface="Trebuchet MS" charset="0"/>
              </a:rPr>
              <a:t>A privacy program needs to define the processing and protection requirements for personal information. The protection requirements include items such as what organizational roles have access to the information, when and how the information may be shared internally and externally, and when and how the information should be destroyed. These requirements should relate to personal information on any media, not just electronically stored.</a:t>
            </a:r>
          </a:p>
          <a:p>
            <a:endParaRPr lang="en-US" sz="800" dirty="0">
              <a:solidFill>
                <a:schemeClr val="bg1"/>
              </a:solidFill>
              <a:latin typeface="Trebuchet MS" charset="0"/>
              <a:ea typeface="Trebuchet MS" charset="0"/>
              <a:cs typeface="Trebuchet MS" charset="0"/>
            </a:endParaRPr>
          </a:p>
          <a:p>
            <a:r>
              <a:rPr lang="en-US" sz="2000" dirty="0">
                <a:solidFill>
                  <a:srgbClr val="993300"/>
                </a:solidFill>
                <a:latin typeface="Trebuchet MS" charset="0"/>
                <a:ea typeface="Trebuchet MS" charset="0"/>
                <a:cs typeface="Trebuchet MS" charset="0"/>
              </a:rPr>
              <a:t>Data Security:</a:t>
            </a:r>
          </a:p>
          <a:p>
            <a:r>
              <a:rPr lang="en-US" sz="1800" dirty="0">
                <a:solidFill>
                  <a:schemeClr val="bg1"/>
                </a:solidFill>
                <a:latin typeface="Trebuchet MS" charset="0"/>
                <a:ea typeface="Trebuchet MS" charset="0"/>
                <a:cs typeface="Trebuchet MS" charset="0"/>
              </a:rPr>
              <a:t>These and similar privacy-related requirements are provided to the security program to implement appropriate protections and controls. It is not up to a privacy program to state the technology or processes to be used to protect personal information (though the privacy team may have valuable opinions); it is up to the security specialists to make this determination.</a:t>
            </a:r>
          </a:p>
        </p:txBody>
      </p:sp>
      <p:sp>
        <p:nvSpPr>
          <p:cNvPr id="4" name="TextBox 3"/>
          <p:cNvSpPr txBox="1"/>
          <p:nvPr/>
        </p:nvSpPr>
        <p:spPr>
          <a:xfrm>
            <a:off x="609600" y="5105400"/>
            <a:ext cx="7431741" cy="923330"/>
          </a:xfrm>
          <a:prstGeom prst="rect">
            <a:avLst/>
          </a:prstGeom>
          <a:noFill/>
        </p:spPr>
        <p:txBody>
          <a:bodyPr wrap="square" rtlCol="0">
            <a:spAutoFit/>
          </a:bodyPr>
          <a:lstStyle/>
          <a:p>
            <a:pPr algn="ctr"/>
            <a:r>
              <a:rPr lang="en-US" sz="1800" dirty="0">
                <a:solidFill>
                  <a:srgbClr val="993300"/>
                </a:solidFill>
                <a:latin typeface="Trebuchet MS" charset="0"/>
                <a:ea typeface="Trebuchet MS" charset="0"/>
                <a:cs typeface="Trebuchet MS" charset="0"/>
              </a:rPr>
              <a:t>Therefore, a privacy program is dependent upon a security program. This creates a necessity to establish a cooperative, interdependent relationship be established between the teams</a:t>
            </a:r>
          </a:p>
        </p:txBody>
      </p:sp>
      <p:sp>
        <p:nvSpPr>
          <p:cNvPr id="5" name="TextBox 4"/>
          <p:cNvSpPr txBox="1"/>
          <p:nvPr/>
        </p:nvSpPr>
        <p:spPr>
          <a:xfrm>
            <a:off x="3693459" y="5999560"/>
            <a:ext cx="3850341" cy="461665"/>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Siegel, Bob (2016) </a:t>
            </a:r>
            <a:r>
              <a:rPr lang="en-US" sz="1200" i="1" dirty="0">
                <a:solidFill>
                  <a:srgbClr val="993300"/>
                </a:solidFill>
                <a:latin typeface="Trebuchet MS" charset="0"/>
                <a:ea typeface="Trebuchet MS" charset="0"/>
                <a:cs typeface="Trebuchet MS" charset="0"/>
              </a:rPr>
              <a:t>What is the difference between privacy and security?</a:t>
            </a:r>
            <a:r>
              <a:rPr lang="en-US" sz="1200" dirty="0">
                <a:solidFill>
                  <a:srgbClr val="993300"/>
                </a:solidFill>
                <a:latin typeface="Trebuchet MS" charset="0"/>
                <a:ea typeface="Trebuchet MS" charset="0"/>
                <a:cs typeface="Trebuchet MS" charset="0"/>
              </a:rPr>
              <a:t>  IDG CIO Opinion Article</a:t>
            </a:r>
          </a:p>
        </p:txBody>
      </p:sp>
      <p:sp>
        <p:nvSpPr>
          <p:cNvPr id="6" name="Action Button: Return 5">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664618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Privacy</a:t>
            </a:r>
          </a:p>
        </p:txBody>
      </p:sp>
      <p:sp>
        <p:nvSpPr>
          <p:cNvPr id="3" name="TextBox 2"/>
          <p:cNvSpPr txBox="1"/>
          <p:nvPr/>
        </p:nvSpPr>
        <p:spPr>
          <a:xfrm>
            <a:off x="76200" y="1355414"/>
            <a:ext cx="8763000" cy="4555093"/>
          </a:xfrm>
          <a:prstGeom prst="rect">
            <a:avLst/>
          </a:prstGeom>
          <a:noFill/>
        </p:spPr>
        <p:txBody>
          <a:bodyPr wrap="square" rtlCol="0">
            <a:spAutoFit/>
          </a:bodyPr>
          <a:lstStyle/>
          <a:p>
            <a:r>
              <a:rPr lang="en-US" sz="1600" dirty="0">
                <a:solidFill>
                  <a:schemeClr val="bg1"/>
                </a:solidFill>
                <a:latin typeface="Trebuchet MS" charset="0"/>
                <a:ea typeface="Trebuchet MS" charset="0"/>
                <a:cs typeface="Trebuchet MS" charset="0"/>
              </a:rPr>
              <a:t>Successful data management requires a proactive approach to addressing stakeholders’ needs for high-quality data, while protecting the privacy of individual respondents. To accomplish this, </a:t>
            </a:r>
            <a:r>
              <a:rPr lang="en-US" sz="1600" dirty="0">
                <a:solidFill>
                  <a:srgbClr val="993300"/>
                </a:solidFill>
                <a:latin typeface="Trebuchet MS" charset="0"/>
                <a:ea typeface="Trebuchet MS" charset="0"/>
                <a:cs typeface="Trebuchet MS" charset="0"/>
              </a:rPr>
              <a:t>organizations are advised to develop and implement a comprehensive data governance program</a:t>
            </a:r>
            <a:r>
              <a:rPr lang="en-US" sz="1600" dirty="0">
                <a:solidFill>
                  <a:schemeClr val="bg1"/>
                </a:solidFill>
                <a:latin typeface="Trebuchet MS" charset="0"/>
                <a:ea typeface="Trebuchet MS" charset="0"/>
                <a:cs typeface="Trebuchet MS" charset="0"/>
              </a:rPr>
              <a:t>. A sound governance program will help organizations to improve their decision making and improve efficiency of operations through establishing a coordinated response to common issues, such as data access controls and staff training; standardizing data definitions and processes; and implementing a holistic approach to mitigating data security risks.</a:t>
            </a:r>
          </a:p>
          <a:p>
            <a:endParaRPr lang="en-US" sz="1800" dirty="0">
              <a:solidFill>
                <a:schemeClr val="bg1"/>
              </a:solidFill>
              <a:latin typeface="Trebuchet MS" charset="0"/>
              <a:ea typeface="Trebuchet MS" charset="0"/>
              <a:cs typeface="Trebuchet MS" charset="0"/>
            </a:endParaRPr>
          </a:p>
          <a:p>
            <a:r>
              <a:rPr lang="en-US" sz="1400" dirty="0">
                <a:solidFill>
                  <a:schemeClr val="bg1"/>
                </a:solidFill>
                <a:latin typeface="Trebuchet MS" charset="0"/>
                <a:ea typeface="Trebuchet MS" charset="0"/>
                <a:cs typeface="Trebuchet MS" charset="0"/>
              </a:rPr>
              <a:t>Some definitions:</a:t>
            </a:r>
          </a:p>
          <a:p>
            <a:r>
              <a:rPr lang="en-US" sz="1400" b="1" dirty="0">
                <a:solidFill>
                  <a:srgbClr val="993300"/>
                </a:solidFill>
                <a:latin typeface="Trebuchet MS" charset="0"/>
                <a:ea typeface="Trebuchet MS" charset="0"/>
                <a:cs typeface="Trebuchet MS" charset="0"/>
              </a:rPr>
              <a:t>Personally identifiable information </a:t>
            </a:r>
            <a:r>
              <a:rPr lang="en-US" sz="1400" dirty="0">
                <a:solidFill>
                  <a:schemeClr val="bg1"/>
                </a:solidFill>
                <a:latin typeface="Trebuchet MS" charset="0"/>
                <a:ea typeface="Trebuchet MS" charset="0"/>
                <a:cs typeface="Trebuchet MS" charset="0"/>
              </a:rPr>
              <a:t>(PII) refers to information that can be used to distinguish or trace an individual’s identity either directly or indirectly through linkages with other information. Additional information on PII is available in the Family Educational Rights and Privacy Act regulations, 34 CFR §99.3.</a:t>
            </a:r>
          </a:p>
          <a:p>
            <a:endParaRPr lang="en-US" sz="1800" dirty="0">
              <a:solidFill>
                <a:schemeClr val="bg1"/>
              </a:solidFill>
              <a:latin typeface="Trebuchet MS" charset="0"/>
              <a:ea typeface="Trebuchet MS" charset="0"/>
              <a:cs typeface="Trebuchet MS" charset="0"/>
            </a:endParaRPr>
          </a:p>
          <a:p>
            <a:r>
              <a:rPr lang="en-US" sz="1400" b="1" dirty="0">
                <a:solidFill>
                  <a:srgbClr val="993300"/>
                </a:solidFill>
                <a:latin typeface="Trebuchet MS" charset="0"/>
                <a:ea typeface="Trebuchet MS" charset="0"/>
                <a:cs typeface="Trebuchet MS" charset="0"/>
              </a:rPr>
              <a:t>Sensitive data </a:t>
            </a:r>
            <a:r>
              <a:rPr lang="en-US" sz="1400" dirty="0">
                <a:solidFill>
                  <a:schemeClr val="bg1"/>
                </a:solidFill>
                <a:latin typeface="Trebuchet MS" charset="0"/>
                <a:ea typeface="Trebuchet MS" charset="0"/>
                <a:cs typeface="Trebuchet MS" charset="0"/>
              </a:rPr>
              <a:t>are data that carry the risk for adverse effects from an unauthorized or inadvertent disclosure. This includes any negative or unwanted effects experienced by an individual whose personally identifiable information (PII) was the subject of a loss of confidentiality that may be socially, physically, or financially damaging, as well as any adverse effects experienced by the organization that maintains the PII.</a:t>
            </a:r>
          </a:p>
        </p:txBody>
      </p:sp>
      <p:sp>
        <p:nvSpPr>
          <p:cNvPr id="4" name="TextBox 3"/>
          <p:cNvSpPr txBox="1"/>
          <p:nvPr/>
        </p:nvSpPr>
        <p:spPr>
          <a:xfrm>
            <a:off x="4953000" y="5774024"/>
            <a:ext cx="3276600" cy="461665"/>
          </a:xfrm>
          <a:prstGeom prst="rect">
            <a:avLst/>
          </a:prstGeom>
          <a:noFill/>
        </p:spPr>
        <p:txBody>
          <a:bodyPr wrap="square" rtlCol="0">
            <a:spAutoFit/>
          </a:bodyPr>
          <a:lstStyle/>
          <a:p>
            <a:pPr lvl="0"/>
            <a:r>
              <a:rPr lang="en-US" sz="1200" dirty="0">
                <a:solidFill>
                  <a:srgbClr val="993300"/>
                </a:solidFill>
                <a:latin typeface="Trebuchet MS" charset="0"/>
                <a:ea typeface="Trebuchet MS" charset="0"/>
                <a:cs typeface="Trebuchet MS" charset="0"/>
              </a:rPr>
              <a:t>Privacy Technical Assistance Center (2014): </a:t>
            </a:r>
            <a:r>
              <a:rPr lang="en-US" sz="1200" i="1" dirty="0">
                <a:solidFill>
                  <a:srgbClr val="993300"/>
                </a:solidFill>
                <a:latin typeface="Trebuchet MS" charset="0"/>
                <a:ea typeface="Trebuchet MS" charset="0"/>
                <a:cs typeface="Trebuchet MS" charset="0"/>
              </a:rPr>
              <a:t>Data Governance and Stewardship</a:t>
            </a:r>
            <a:endParaRPr lang="en-US" sz="1200" dirty="0">
              <a:solidFill>
                <a:srgbClr val="993300"/>
              </a:solidFill>
              <a:latin typeface="Trebuchet MS" charset="0"/>
              <a:ea typeface="Trebuchet MS" charset="0"/>
              <a:cs typeface="Trebuchet MS" charset="0"/>
            </a:endParaRP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08018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Privacy Information and Fair Information Practices</a:t>
            </a:r>
          </a:p>
        </p:txBody>
      </p:sp>
      <p:sp>
        <p:nvSpPr>
          <p:cNvPr id="3" name="TextBox 2"/>
          <p:cNvSpPr txBox="1"/>
          <p:nvPr/>
        </p:nvSpPr>
        <p:spPr>
          <a:xfrm>
            <a:off x="103094" y="1228165"/>
            <a:ext cx="8736106" cy="5016758"/>
          </a:xfrm>
          <a:prstGeom prst="rect">
            <a:avLst/>
          </a:prstGeom>
          <a:noFill/>
        </p:spPr>
        <p:txBody>
          <a:bodyPr wrap="square" rtlCol="0">
            <a:spAutoFit/>
          </a:bodyPr>
          <a:lstStyle/>
          <a:p>
            <a:r>
              <a:rPr lang="en-US" sz="1600" dirty="0">
                <a:solidFill>
                  <a:srgbClr val="993300"/>
                </a:solidFill>
                <a:latin typeface="Trebuchet MS" charset="0"/>
                <a:ea typeface="Trebuchet MS" charset="0"/>
                <a:cs typeface="Trebuchet MS" charset="0"/>
              </a:rPr>
              <a:t>Collection Limitation</a:t>
            </a:r>
            <a:r>
              <a:rPr lang="en-US" sz="1600" dirty="0">
                <a:solidFill>
                  <a:schemeClr val="bg1"/>
                </a:solidFill>
                <a:latin typeface="Trebuchet MS" charset="0"/>
                <a:ea typeface="Trebuchet MS" charset="0"/>
                <a:cs typeface="Trebuchet MS" charset="0"/>
              </a:rPr>
              <a:t>—There should be limits to the collection of personal data and any such data should be obtained by lawful and fair means and, where appropriate, with the knowledge or consent of the data subject. </a:t>
            </a:r>
          </a:p>
          <a:p>
            <a:endParaRPr lang="en-US" sz="1600" dirty="0">
              <a:solidFill>
                <a:schemeClr val="bg1"/>
              </a:solidFill>
              <a:latin typeface="Trebuchet MS" charset="0"/>
              <a:ea typeface="Trebuchet MS" charset="0"/>
              <a:cs typeface="Trebuchet MS" charset="0"/>
            </a:endParaRPr>
          </a:p>
          <a:p>
            <a:r>
              <a:rPr lang="en-US" sz="1600" dirty="0">
                <a:solidFill>
                  <a:srgbClr val="993300"/>
                </a:solidFill>
                <a:latin typeface="Trebuchet MS" charset="0"/>
                <a:ea typeface="Trebuchet MS" charset="0"/>
                <a:cs typeface="Trebuchet MS" charset="0"/>
              </a:rPr>
              <a:t>Data Quality</a:t>
            </a:r>
            <a:r>
              <a:rPr lang="en-US" sz="1600" dirty="0">
                <a:solidFill>
                  <a:schemeClr val="bg1"/>
                </a:solidFill>
                <a:latin typeface="Trebuchet MS" charset="0"/>
                <a:ea typeface="Trebuchet MS" charset="0"/>
                <a:cs typeface="Trebuchet MS" charset="0"/>
              </a:rPr>
              <a:t>—Personal data should be relevant to the purposes for which they are to be used, and, to the extent necessary for those purposes, should be accurate, complete and kept up-to-date. </a:t>
            </a:r>
          </a:p>
          <a:p>
            <a:endParaRPr lang="en-US" sz="1600" dirty="0">
              <a:solidFill>
                <a:schemeClr val="bg1"/>
              </a:solidFill>
              <a:latin typeface="Trebuchet MS" charset="0"/>
              <a:ea typeface="Trebuchet MS" charset="0"/>
              <a:cs typeface="Trebuchet MS" charset="0"/>
            </a:endParaRPr>
          </a:p>
          <a:p>
            <a:r>
              <a:rPr lang="en-US" sz="1600" dirty="0">
                <a:solidFill>
                  <a:srgbClr val="993300"/>
                </a:solidFill>
                <a:latin typeface="Trebuchet MS" charset="0"/>
                <a:ea typeface="Trebuchet MS" charset="0"/>
                <a:cs typeface="Trebuchet MS" charset="0"/>
              </a:rPr>
              <a:t>Purpose Specification</a:t>
            </a:r>
            <a:r>
              <a:rPr lang="en-US" sz="1600" dirty="0">
                <a:solidFill>
                  <a:schemeClr val="bg1"/>
                </a:solidFill>
                <a:latin typeface="Trebuchet MS" charset="0"/>
                <a:ea typeface="Trebuchet MS" charset="0"/>
                <a:cs typeface="Trebuchet MS" charset="0"/>
              </a:rPr>
              <a:t>—The purposes for which personal data are collected should be specified not later than at the time of data collection and the subsequent use limited to the fulfillment of those purposes or such others as are not incompatible with those purposes and as are specified on each occasion of change of purpose. </a:t>
            </a:r>
          </a:p>
          <a:p>
            <a:endParaRPr lang="en-US" sz="1600" dirty="0">
              <a:solidFill>
                <a:schemeClr val="bg1"/>
              </a:solidFill>
              <a:latin typeface="Trebuchet MS" charset="0"/>
              <a:ea typeface="Trebuchet MS" charset="0"/>
              <a:cs typeface="Trebuchet MS" charset="0"/>
            </a:endParaRPr>
          </a:p>
          <a:p>
            <a:r>
              <a:rPr lang="en-US" sz="1600" dirty="0">
                <a:solidFill>
                  <a:srgbClr val="993300"/>
                </a:solidFill>
                <a:latin typeface="Trebuchet MS" charset="0"/>
                <a:ea typeface="Trebuchet MS" charset="0"/>
                <a:cs typeface="Trebuchet MS" charset="0"/>
              </a:rPr>
              <a:t>Use Limitation</a:t>
            </a:r>
            <a:r>
              <a:rPr lang="en-US" sz="1600" dirty="0">
                <a:solidFill>
                  <a:schemeClr val="bg1"/>
                </a:solidFill>
                <a:latin typeface="Trebuchet MS" charset="0"/>
                <a:ea typeface="Trebuchet MS" charset="0"/>
                <a:cs typeface="Trebuchet MS" charset="0"/>
              </a:rPr>
              <a:t>—Personal data should not be disclosed, made available or otherwise used for purposes other than those specified, except with the consent of the data subject or by the authority of law. </a:t>
            </a:r>
          </a:p>
          <a:p>
            <a:endParaRPr lang="en-US" sz="1600" dirty="0">
              <a:solidFill>
                <a:schemeClr val="bg1"/>
              </a:solidFill>
              <a:latin typeface="Trebuchet MS" charset="0"/>
              <a:ea typeface="Trebuchet MS" charset="0"/>
              <a:cs typeface="Trebuchet MS" charset="0"/>
            </a:endParaRPr>
          </a:p>
          <a:p>
            <a:r>
              <a:rPr lang="en-US" sz="1600" dirty="0">
                <a:solidFill>
                  <a:srgbClr val="993300"/>
                </a:solidFill>
                <a:latin typeface="Trebuchet MS" charset="0"/>
                <a:ea typeface="Trebuchet MS" charset="0"/>
                <a:cs typeface="Trebuchet MS" charset="0"/>
              </a:rPr>
              <a:t>Security Safeguards</a:t>
            </a:r>
            <a:r>
              <a:rPr lang="en-US" sz="1600" dirty="0">
                <a:solidFill>
                  <a:schemeClr val="bg1"/>
                </a:solidFill>
                <a:latin typeface="Trebuchet MS" charset="0"/>
                <a:ea typeface="Trebuchet MS" charset="0"/>
                <a:cs typeface="Trebuchet MS" charset="0"/>
              </a:rPr>
              <a:t>—Personal data should be protected by reasonable security safeguards against such risks as loss or unauthorized access, destruction, use, modification or disclosure of data. </a:t>
            </a:r>
          </a:p>
        </p:txBody>
      </p:sp>
      <p:sp>
        <p:nvSpPr>
          <p:cNvPr id="4" name="TextBox 3"/>
          <p:cNvSpPr txBox="1"/>
          <p:nvPr/>
        </p:nvSpPr>
        <p:spPr>
          <a:xfrm>
            <a:off x="2264590" y="5930722"/>
            <a:ext cx="5864426" cy="646331"/>
          </a:xfrm>
          <a:prstGeom prst="rect">
            <a:avLst/>
          </a:prstGeom>
          <a:noFill/>
        </p:spPr>
        <p:txBody>
          <a:bodyPr wrap="none" rtlCol="0">
            <a:spAutoFit/>
          </a:bodyPr>
          <a:lstStyle/>
          <a:p>
            <a:r>
              <a:rPr lang="en-US" sz="1200" dirty="0">
                <a:solidFill>
                  <a:srgbClr val="993300"/>
                </a:solidFill>
                <a:latin typeface="Trebuchet MS" charset="0"/>
                <a:ea typeface="Trebuchet MS" charset="0"/>
                <a:cs typeface="Trebuchet MS" charset="0"/>
              </a:rPr>
              <a:t>Guide to Protecting the Confidentiality of Personally Identifiable Information (PII) </a:t>
            </a:r>
          </a:p>
          <a:p>
            <a:r>
              <a:rPr lang="en-US" sz="1200" dirty="0">
                <a:solidFill>
                  <a:srgbClr val="993300"/>
                </a:solidFill>
                <a:latin typeface="Trebuchet MS" charset="0"/>
                <a:ea typeface="Trebuchet MS" charset="0"/>
                <a:cs typeface="Trebuchet MS" charset="0"/>
              </a:rPr>
              <a:t>Recommendations of the National Institute of Standards and Technology </a:t>
            </a:r>
          </a:p>
          <a:p>
            <a:endParaRPr lang="en-US" sz="1200" dirty="0">
              <a:solidFill>
                <a:srgbClr val="993300"/>
              </a:solidFill>
              <a:latin typeface="Trebuchet MS" charset="0"/>
              <a:ea typeface="Trebuchet MS" charset="0"/>
              <a:cs typeface="Trebuchet MS" charset="0"/>
            </a:endParaRP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783469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Privacy Information and Fair Information Practices</a:t>
            </a:r>
          </a:p>
        </p:txBody>
      </p:sp>
      <p:sp>
        <p:nvSpPr>
          <p:cNvPr id="3" name="TextBox 2"/>
          <p:cNvSpPr txBox="1"/>
          <p:nvPr/>
        </p:nvSpPr>
        <p:spPr>
          <a:xfrm>
            <a:off x="103094" y="1228165"/>
            <a:ext cx="8736106" cy="4031873"/>
          </a:xfrm>
          <a:prstGeom prst="rect">
            <a:avLst/>
          </a:prstGeom>
          <a:noFill/>
        </p:spPr>
        <p:txBody>
          <a:bodyPr wrap="square" rtlCol="0">
            <a:spAutoFit/>
          </a:bodyPr>
          <a:lstStyle/>
          <a:p>
            <a:r>
              <a:rPr lang="en-US" sz="1600" dirty="0">
                <a:solidFill>
                  <a:srgbClr val="993300"/>
                </a:solidFill>
                <a:latin typeface="Trebuchet MS" charset="0"/>
                <a:ea typeface="Trebuchet MS" charset="0"/>
                <a:cs typeface="Trebuchet MS" charset="0"/>
              </a:rPr>
              <a:t>Openness</a:t>
            </a:r>
            <a:r>
              <a:rPr lang="en-US" sz="1600" dirty="0">
                <a:solidFill>
                  <a:schemeClr val="bg1"/>
                </a:solidFill>
                <a:latin typeface="Trebuchet MS" charset="0"/>
                <a:ea typeface="Trebuchet MS" charset="0"/>
                <a:cs typeface="Trebuchet MS" charset="0"/>
              </a:rPr>
              <a:t>—There should be a general policy of openness about developments, practices and policies with respect to personal data. Means should be readily available of establishing the existence and nature of personal data, and the main purposes of their use, as well as the identity and usual residence of the data controller. </a:t>
            </a:r>
          </a:p>
          <a:p>
            <a:endParaRPr lang="en-US" sz="1600" dirty="0">
              <a:solidFill>
                <a:schemeClr val="bg1"/>
              </a:solidFill>
              <a:latin typeface="Trebuchet MS" charset="0"/>
              <a:ea typeface="Trebuchet MS" charset="0"/>
              <a:cs typeface="Trebuchet MS" charset="0"/>
            </a:endParaRPr>
          </a:p>
          <a:p>
            <a:r>
              <a:rPr lang="en-US" sz="1600" dirty="0">
                <a:solidFill>
                  <a:srgbClr val="993300"/>
                </a:solidFill>
                <a:latin typeface="Trebuchet MS" charset="0"/>
                <a:ea typeface="Trebuchet MS" charset="0"/>
                <a:cs typeface="Trebuchet MS" charset="0"/>
              </a:rPr>
              <a:t>Individual Participation</a:t>
            </a:r>
            <a:r>
              <a:rPr lang="en-US" sz="1600" dirty="0">
                <a:solidFill>
                  <a:schemeClr val="bg1"/>
                </a:solidFill>
                <a:latin typeface="Trebuchet MS" charset="0"/>
                <a:ea typeface="Trebuchet MS" charset="0"/>
                <a:cs typeface="Trebuchet MS" charset="0"/>
              </a:rPr>
              <a:t>—An individual should have the right: (a) to obtain from a data controller, or otherwise, confirmation of whether or not the data controller has data relating to him; (b) to have communicated to him, data relating to him within a reasonable time; at a charge, if any, that is not excessive; in a reasonable manner; and in a form that is readily intelligible to him; (c) to be given reasons if a request made under subparagraphs (a) and (b) is denied, and to be able to challenge such denial; and (d) to challenge data relating to him and, if the challenge is successful, to have the data erased, rectified, completed, or amended. </a:t>
            </a:r>
          </a:p>
          <a:p>
            <a:endParaRPr lang="en-US" sz="1600" dirty="0">
              <a:solidFill>
                <a:schemeClr val="bg1"/>
              </a:solidFill>
              <a:latin typeface="Trebuchet MS" charset="0"/>
              <a:ea typeface="Trebuchet MS" charset="0"/>
              <a:cs typeface="Trebuchet MS" charset="0"/>
            </a:endParaRPr>
          </a:p>
          <a:p>
            <a:r>
              <a:rPr lang="en-US" sz="1600" dirty="0">
                <a:solidFill>
                  <a:srgbClr val="993300"/>
                </a:solidFill>
                <a:latin typeface="Trebuchet MS" charset="0"/>
                <a:ea typeface="Trebuchet MS" charset="0"/>
                <a:cs typeface="Trebuchet MS" charset="0"/>
              </a:rPr>
              <a:t>Accountability</a:t>
            </a:r>
            <a:r>
              <a:rPr lang="en-US" sz="1600" dirty="0">
                <a:solidFill>
                  <a:schemeClr val="bg1"/>
                </a:solidFill>
                <a:latin typeface="Trebuchet MS" charset="0"/>
                <a:ea typeface="Trebuchet MS" charset="0"/>
                <a:cs typeface="Trebuchet MS" charset="0"/>
              </a:rPr>
              <a:t>—A data controller should be accountable for complying with measures which give effect to the principles stated above. </a:t>
            </a:r>
          </a:p>
        </p:txBody>
      </p:sp>
      <p:sp>
        <p:nvSpPr>
          <p:cNvPr id="4" name="TextBox 3"/>
          <p:cNvSpPr txBox="1"/>
          <p:nvPr/>
        </p:nvSpPr>
        <p:spPr>
          <a:xfrm>
            <a:off x="3006150" y="5410200"/>
            <a:ext cx="5864426" cy="646331"/>
          </a:xfrm>
          <a:prstGeom prst="rect">
            <a:avLst/>
          </a:prstGeom>
          <a:noFill/>
        </p:spPr>
        <p:txBody>
          <a:bodyPr wrap="none" rtlCol="0">
            <a:spAutoFit/>
          </a:bodyPr>
          <a:lstStyle/>
          <a:p>
            <a:r>
              <a:rPr lang="en-US" sz="1200" dirty="0">
                <a:solidFill>
                  <a:srgbClr val="993300"/>
                </a:solidFill>
                <a:latin typeface="Trebuchet MS" charset="0"/>
                <a:ea typeface="Trebuchet MS" charset="0"/>
                <a:cs typeface="Trebuchet MS" charset="0"/>
              </a:rPr>
              <a:t>Guide to Protecting the Confidentiality of Personally Identifiable Information (PII) </a:t>
            </a:r>
          </a:p>
          <a:p>
            <a:r>
              <a:rPr lang="en-US" sz="1200" dirty="0">
                <a:solidFill>
                  <a:srgbClr val="993300"/>
                </a:solidFill>
                <a:latin typeface="Trebuchet MS" charset="0"/>
                <a:ea typeface="Trebuchet MS" charset="0"/>
                <a:cs typeface="Trebuchet MS" charset="0"/>
              </a:rPr>
              <a:t>Recommendations of the National Institute of Standards and Technology </a:t>
            </a:r>
          </a:p>
          <a:p>
            <a:endParaRPr lang="en-US" sz="1200" dirty="0">
              <a:solidFill>
                <a:srgbClr val="993300"/>
              </a:solidFill>
              <a:latin typeface="Trebuchet MS" charset="0"/>
              <a:ea typeface="Trebuchet MS" charset="0"/>
              <a:cs typeface="Trebuchet MS" charset="0"/>
            </a:endParaRP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639364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Data Principles</a:t>
            </a:r>
          </a:p>
        </p:txBody>
      </p:sp>
      <p:sp>
        <p:nvSpPr>
          <p:cNvPr id="3" name="TextBox 2"/>
          <p:cNvSpPr txBox="1"/>
          <p:nvPr/>
        </p:nvSpPr>
        <p:spPr>
          <a:xfrm>
            <a:off x="228600" y="1600200"/>
            <a:ext cx="8610600" cy="3785652"/>
          </a:xfrm>
          <a:prstGeom prst="rect">
            <a:avLst/>
          </a:prstGeom>
          <a:noFill/>
        </p:spPr>
        <p:txBody>
          <a:bodyPr wrap="square" rtlCol="0">
            <a:spAutoFit/>
          </a:bodyPr>
          <a:lstStyle/>
          <a:p>
            <a:r>
              <a:rPr lang="en-US" sz="2000" dirty="0">
                <a:solidFill>
                  <a:schemeClr val="bg1"/>
                </a:solidFill>
                <a:latin typeface="Trebuchet MS" charset="0"/>
                <a:ea typeface="Trebuchet MS" charset="0"/>
                <a:cs typeface="Trebuchet MS" charset="0"/>
              </a:rPr>
              <a:t>In fall 2014, the Data Quality Campaign and the Consortium for School Networking convened a diverse coalition of national education organizations to talk about what was needed to do together to address important and pressing concerns about student data privacy, and equip the field with the ability to effectively use and protect student information.</a:t>
            </a:r>
          </a:p>
          <a:p>
            <a:endParaRPr lang="en-US" sz="2000" dirty="0">
              <a:solidFill>
                <a:schemeClr val="bg1"/>
              </a:solidFill>
              <a:latin typeface="Trebuchet MS" charset="0"/>
              <a:ea typeface="Trebuchet MS" charset="0"/>
              <a:cs typeface="Trebuchet MS" charset="0"/>
            </a:endParaRPr>
          </a:p>
          <a:p>
            <a:r>
              <a:rPr lang="en-US" sz="2000" dirty="0">
                <a:solidFill>
                  <a:schemeClr val="bg1"/>
                </a:solidFill>
                <a:latin typeface="Trebuchet MS" charset="0"/>
                <a:ea typeface="Trebuchet MS" charset="0"/>
                <a:cs typeface="Trebuchet MS" charset="0"/>
              </a:rPr>
              <a:t>Together they developed the Student Data Principles. These 10 principles are the values that guide the work of everyone who uses student information to support learning and success. This is a fundamental framework for educational institutions to build upon, above and beyond complying with federal, state, and local laws</a:t>
            </a:r>
          </a:p>
        </p:txBody>
      </p:sp>
      <p:sp>
        <p:nvSpPr>
          <p:cNvPr id="4" name="TextBox 3"/>
          <p:cNvSpPr txBox="1"/>
          <p:nvPr/>
        </p:nvSpPr>
        <p:spPr>
          <a:xfrm>
            <a:off x="4876800" y="5562600"/>
            <a:ext cx="3429000" cy="461665"/>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CoSN (2014) 10 Principles to Guide the User and Protection of Student Data, website</a:t>
            </a: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408147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Data Principles</a:t>
            </a:r>
          </a:p>
        </p:txBody>
      </p:sp>
      <p:sp>
        <p:nvSpPr>
          <p:cNvPr id="3" name="TextBox 2"/>
          <p:cNvSpPr txBox="1"/>
          <p:nvPr/>
        </p:nvSpPr>
        <p:spPr>
          <a:xfrm>
            <a:off x="381000" y="1447800"/>
            <a:ext cx="7772400" cy="4770537"/>
          </a:xfrm>
          <a:prstGeom prst="rect">
            <a:avLst/>
          </a:prstGeom>
          <a:noFill/>
        </p:spPr>
        <p:txBody>
          <a:bodyPr wrap="square" rtlCol="0">
            <a:spAutoFit/>
          </a:bodyPr>
          <a:lstStyle/>
          <a:p>
            <a:pPr marL="342900" indent="-342900">
              <a:buFont typeface="+mj-lt"/>
              <a:buAutoNum type="arabicPeriod"/>
            </a:pPr>
            <a:r>
              <a:rPr lang="en-US" sz="1600" dirty="0">
                <a:solidFill>
                  <a:schemeClr val="bg1"/>
                </a:solidFill>
                <a:latin typeface="Trebuchet MS" charset="0"/>
                <a:ea typeface="Trebuchet MS" charset="0"/>
                <a:cs typeface="Trebuchet MS" charset="0"/>
              </a:rPr>
              <a:t>Student data should be used to further and support student learning and success.</a:t>
            </a:r>
          </a:p>
          <a:p>
            <a:pPr marL="342900" indent="-342900">
              <a:buFont typeface="+mj-lt"/>
              <a:buAutoNum type="arabicPeriod"/>
            </a:pPr>
            <a:r>
              <a:rPr lang="en-US" sz="1600" dirty="0">
                <a:solidFill>
                  <a:schemeClr val="bg1"/>
                </a:solidFill>
                <a:latin typeface="Trebuchet MS" charset="0"/>
                <a:ea typeface="Trebuchet MS" charset="0"/>
                <a:cs typeface="Trebuchet MS" charset="0"/>
              </a:rPr>
              <a:t>Student data are most powerful when used for continuous improvement and personalizing student learning.</a:t>
            </a:r>
          </a:p>
          <a:p>
            <a:pPr marL="342900" indent="-342900">
              <a:buFont typeface="+mj-lt"/>
              <a:buAutoNum type="arabicPeriod"/>
            </a:pPr>
            <a:r>
              <a:rPr lang="en-US" sz="1600" dirty="0">
                <a:solidFill>
                  <a:schemeClr val="bg1"/>
                </a:solidFill>
                <a:latin typeface="Trebuchet MS" charset="0"/>
                <a:ea typeface="Trebuchet MS" charset="0"/>
                <a:cs typeface="Trebuchet MS" charset="0"/>
              </a:rPr>
              <a:t>Student data should be used as a tool for informing, engaging, and empowering students, families, teachers, and school system leaders.</a:t>
            </a:r>
          </a:p>
          <a:p>
            <a:pPr marL="342900" indent="-342900">
              <a:buFont typeface="+mj-lt"/>
              <a:buAutoNum type="arabicPeriod"/>
            </a:pPr>
            <a:r>
              <a:rPr lang="en-US" sz="1600" dirty="0">
                <a:solidFill>
                  <a:schemeClr val="bg1"/>
                </a:solidFill>
                <a:latin typeface="Trebuchet MS" charset="0"/>
                <a:ea typeface="Trebuchet MS" charset="0"/>
                <a:cs typeface="Trebuchet MS" charset="0"/>
              </a:rPr>
              <a:t>Students, families, and educators should have timely access to information collected about the student.</a:t>
            </a:r>
          </a:p>
          <a:p>
            <a:pPr marL="342900" indent="-342900">
              <a:buFont typeface="+mj-lt"/>
              <a:buAutoNum type="arabicPeriod"/>
            </a:pPr>
            <a:r>
              <a:rPr lang="en-US" sz="1600" dirty="0">
                <a:solidFill>
                  <a:schemeClr val="bg1"/>
                </a:solidFill>
                <a:latin typeface="Trebuchet MS" charset="0"/>
                <a:ea typeface="Trebuchet MS" charset="0"/>
                <a:cs typeface="Trebuchet MS" charset="0"/>
              </a:rPr>
              <a:t>5 Student data should be used to inform and not replace the professional judgment of educators.</a:t>
            </a:r>
          </a:p>
          <a:p>
            <a:pPr marL="342900" indent="-342900">
              <a:buFont typeface="+mj-lt"/>
              <a:buAutoNum type="arabicPeriod"/>
            </a:pPr>
            <a:r>
              <a:rPr lang="en-US" sz="1600" dirty="0">
                <a:solidFill>
                  <a:schemeClr val="bg1"/>
                </a:solidFill>
                <a:latin typeface="Trebuchet MS" charset="0"/>
                <a:ea typeface="Trebuchet MS" charset="0"/>
                <a:cs typeface="Trebuchet MS" charset="0"/>
              </a:rPr>
              <a:t>Students’ personal information should only be shared, under terms or agreement, with service providers for legitimate educational purposes; otherwise the consent to share must be given by a parent, guardian, or a student, if that student is over 18. School systems should have policies for overseeing this process, which include support and guidance for teachers.</a:t>
            </a:r>
          </a:p>
          <a:p>
            <a:pPr marL="342900" indent="-342900">
              <a:buFont typeface="+mj-lt"/>
              <a:buAutoNum type="arabicPeriod"/>
            </a:pPr>
            <a:r>
              <a:rPr lang="en-US" sz="1600" dirty="0">
                <a:solidFill>
                  <a:schemeClr val="bg1"/>
                </a:solidFill>
                <a:latin typeface="Trebuchet MS" charset="0"/>
                <a:ea typeface="Trebuchet MS" charset="0"/>
                <a:cs typeface="Trebuchet MS" charset="0"/>
              </a:rPr>
              <a:t>Educational institutions, and their contracted service providers with access to student data, including researchers, should have clear, publicly available rules and guidelines for how they collect, use, safeguard, and destroy those data.</a:t>
            </a:r>
          </a:p>
          <a:p>
            <a:pPr marL="342900" indent="-342900">
              <a:buFont typeface="+mj-lt"/>
              <a:buAutoNum type="arabicPeriod"/>
            </a:pPr>
            <a:endParaRPr lang="en-US" sz="1600" dirty="0">
              <a:solidFill>
                <a:schemeClr val="bg1"/>
              </a:solidFill>
              <a:latin typeface="Trebuchet MS" charset="0"/>
              <a:ea typeface="Trebuchet MS" charset="0"/>
              <a:cs typeface="Trebuchet MS" charset="0"/>
            </a:endParaRPr>
          </a:p>
        </p:txBody>
      </p:sp>
      <p:sp>
        <p:nvSpPr>
          <p:cNvPr id="4" name="TextBox 3"/>
          <p:cNvSpPr txBox="1"/>
          <p:nvPr/>
        </p:nvSpPr>
        <p:spPr>
          <a:xfrm>
            <a:off x="4191000" y="5943600"/>
            <a:ext cx="3429000" cy="461665"/>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CoSN (2014) 10 Principles to Guide the User and Protection of Student Data, website</a:t>
            </a: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514514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Data Principles</a:t>
            </a:r>
          </a:p>
        </p:txBody>
      </p:sp>
      <p:sp>
        <p:nvSpPr>
          <p:cNvPr id="3" name="TextBox 2"/>
          <p:cNvSpPr txBox="1"/>
          <p:nvPr/>
        </p:nvSpPr>
        <p:spPr>
          <a:xfrm>
            <a:off x="304800" y="1447895"/>
            <a:ext cx="7772400" cy="4278094"/>
          </a:xfrm>
          <a:prstGeom prst="rect">
            <a:avLst/>
          </a:prstGeom>
          <a:noFill/>
        </p:spPr>
        <p:txBody>
          <a:bodyPr wrap="square" rtlCol="0">
            <a:spAutoFit/>
          </a:bodyPr>
          <a:lstStyle/>
          <a:p>
            <a:pPr marL="342900" indent="-342900">
              <a:buFont typeface="+mj-lt"/>
              <a:buAutoNum type="arabicPeriod" startAt="8"/>
            </a:pPr>
            <a:r>
              <a:rPr lang="en-US" sz="1600" dirty="0">
                <a:solidFill>
                  <a:schemeClr val="bg1"/>
                </a:solidFill>
                <a:latin typeface="Trebuchet MS" charset="0"/>
                <a:ea typeface="Trebuchet MS" charset="0"/>
                <a:cs typeface="Trebuchet MS" charset="0"/>
              </a:rPr>
              <a:t>Educators and their contracted service providers should only have access to the minimum student data required to support student success.</a:t>
            </a:r>
          </a:p>
          <a:p>
            <a:pPr marL="342900" indent="-342900">
              <a:buFont typeface="+mj-lt"/>
              <a:buAutoNum type="arabicPeriod" startAt="8"/>
            </a:pPr>
            <a:r>
              <a:rPr lang="en-US" sz="1600" dirty="0">
                <a:solidFill>
                  <a:schemeClr val="bg1"/>
                </a:solidFill>
                <a:latin typeface="Trebuchet MS" charset="0"/>
                <a:ea typeface="Trebuchet MS" charset="0"/>
                <a:cs typeface="Trebuchet MS" charset="0"/>
              </a:rPr>
              <a:t>Everyone who has access to students’ personal information should be trained and know how to effectively and ethically use, protect, and secure it.</a:t>
            </a:r>
          </a:p>
          <a:p>
            <a:pPr marL="342900" indent="-342900">
              <a:buFont typeface="+mj-lt"/>
              <a:buAutoNum type="arabicPeriod" startAt="8"/>
            </a:pPr>
            <a:r>
              <a:rPr lang="en-US" sz="1600" dirty="0">
                <a:solidFill>
                  <a:schemeClr val="bg1"/>
                </a:solidFill>
                <a:latin typeface="Trebuchet MS" charset="0"/>
                <a:ea typeface="Trebuchet MS" charset="0"/>
                <a:cs typeface="Trebuchet MS" charset="0"/>
              </a:rPr>
              <a:t>Any educational institution with the authority to collect and maintain student personal information should</a:t>
            </a:r>
          </a:p>
          <a:p>
            <a:pPr marL="800100" lvl="1" indent="-342900">
              <a:buFont typeface="+mj-lt"/>
              <a:buAutoNum type="alphaLcPeriod"/>
            </a:pPr>
            <a:r>
              <a:rPr lang="en-US" sz="1600" dirty="0">
                <a:solidFill>
                  <a:schemeClr val="bg1"/>
                </a:solidFill>
                <a:latin typeface="Trebuchet MS" charset="0"/>
                <a:ea typeface="Trebuchet MS" charset="0"/>
                <a:cs typeface="Trebuchet MS" charset="0"/>
              </a:rPr>
              <a:t>have a system of governance that designates rules, procedures, and the individual or group responsible for decision making regarding data collection, use, access, sharing, and security, and use of online educational programs;</a:t>
            </a:r>
          </a:p>
          <a:p>
            <a:pPr marL="800100" lvl="1" indent="-342900">
              <a:buFont typeface="+mj-lt"/>
              <a:buAutoNum type="alphaLcPeriod"/>
            </a:pPr>
            <a:r>
              <a:rPr lang="en-US" sz="1600" dirty="0">
                <a:solidFill>
                  <a:schemeClr val="bg1"/>
                </a:solidFill>
                <a:latin typeface="Trebuchet MS" charset="0"/>
                <a:ea typeface="Trebuchet MS" charset="0"/>
                <a:cs typeface="Trebuchet MS" charset="0"/>
              </a:rPr>
              <a:t>have a policy for notification of any misuse or breach of information and available remedies;</a:t>
            </a:r>
          </a:p>
          <a:p>
            <a:pPr marL="800100" lvl="1" indent="-342900">
              <a:buFont typeface="+mj-lt"/>
              <a:buAutoNum type="alphaLcPeriod"/>
            </a:pPr>
            <a:r>
              <a:rPr lang="en-US" sz="1600" dirty="0">
                <a:solidFill>
                  <a:schemeClr val="bg1"/>
                </a:solidFill>
                <a:latin typeface="Trebuchet MS" charset="0"/>
                <a:ea typeface="Trebuchet MS" charset="0"/>
                <a:cs typeface="Trebuchet MS" charset="0"/>
              </a:rPr>
              <a:t>maintain a security process that follows widely accepted industry best practices;</a:t>
            </a:r>
          </a:p>
          <a:p>
            <a:pPr marL="800100" lvl="1" indent="-342900">
              <a:buFont typeface="+mj-lt"/>
              <a:buAutoNum type="alphaLcPeriod"/>
            </a:pPr>
            <a:r>
              <a:rPr lang="en-US" sz="1600" dirty="0">
                <a:solidFill>
                  <a:schemeClr val="bg1"/>
                </a:solidFill>
                <a:latin typeface="Trebuchet MS" charset="0"/>
                <a:ea typeface="Trebuchet MS" charset="0"/>
                <a:cs typeface="Trebuchet MS" charset="0"/>
              </a:rPr>
              <a:t>provide a designated place or contact where students and families can go to learn of their rights and have their questions about student data collection, use, and security answered.</a:t>
            </a:r>
          </a:p>
        </p:txBody>
      </p:sp>
      <p:sp>
        <p:nvSpPr>
          <p:cNvPr id="4" name="TextBox 3"/>
          <p:cNvSpPr txBox="1"/>
          <p:nvPr/>
        </p:nvSpPr>
        <p:spPr>
          <a:xfrm>
            <a:off x="4191000" y="5943600"/>
            <a:ext cx="3429000" cy="461665"/>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CoSN (2014) 10 Principles to Guide the User and Protection of Student Data, website</a:t>
            </a: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049273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Security</a:t>
            </a:r>
          </a:p>
        </p:txBody>
      </p:sp>
      <p:sp>
        <p:nvSpPr>
          <p:cNvPr id="3" name="Subtitle 2"/>
          <p:cNvSpPr txBox="1">
            <a:spLocks/>
          </p:cNvSpPr>
          <p:nvPr/>
        </p:nvSpPr>
        <p:spPr>
          <a:xfrm>
            <a:off x="762000" y="1905000"/>
            <a:ext cx="7239000" cy="1752600"/>
          </a:xfrm>
          <a:prstGeom prst="rect">
            <a:avLst/>
          </a:prstGeom>
        </p:spPr>
        <p:txBody>
          <a:bodyPr/>
          <a:lstStyle>
            <a:lvl1pPr marL="342900" indent="-342900" algn="l" rtl="0" eaLnBrk="0" fontAlgn="base" hangingPunct="0">
              <a:spcBef>
                <a:spcPct val="20000"/>
              </a:spcBef>
              <a:spcAft>
                <a:spcPct val="0"/>
              </a:spcAft>
              <a:buClr>
                <a:srgbClr val="CC9900"/>
              </a:buClr>
              <a:buChar char="•"/>
              <a:defRPr sz="2800">
                <a:solidFill>
                  <a:schemeClr val="accent1"/>
                </a:solidFill>
                <a:latin typeface="Trebuchet MS" pitchFamily="34" charset="0"/>
                <a:ea typeface="+mn-ea"/>
                <a:cs typeface="+mn-cs"/>
              </a:defRPr>
            </a:lvl1pPr>
            <a:lvl2pPr marL="742950" indent="-285750" algn="l" rtl="0" eaLnBrk="0" fontAlgn="base" hangingPunct="0">
              <a:spcBef>
                <a:spcPct val="20000"/>
              </a:spcBef>
              <a:spcAft>
                <a:spcPct val="0"/>
              </a:spcAft>
              <a:buClr>
                <a:schemeClr val="bg2"/>
              </a:buClr>
              <a:buSzPct val="75000"/>
              <a:buFont typeface="Wingdings" pitchFamily="2" charset="2"/>
              <a:buBlip>
                <a:blip r:embed="rId2"/>
              </a:buBlip>
              <a:defRPr sz="2400">
                <a:solidFill>
                  <a:srgbClr val="993300"/>
                </a:solidFill>
                <a:effectLst>
                  <a:outerShdw blurRad="38100" dist="38100" dir="2700000" algn="tl">
                    <a:srgbClr val="C0C0C0"/>
                  </a:outerShdw>
                </a:effectLst>
                <a:latin typeface="Trebuchet MS" pitchFamily="34" charset="0"/>
              </a:defRPr>
            </a:lvl2pPr>
            <a:lvl3pPr marL="1143000" indent="-228600" algn="l" rtl="0" eaLnBrk="0" fontAlgn="base" hangingPunct="0">
              <a:spcBef>
                <a:spcPct val="20000"/>
              </a:spcBef>
              <a:spcAft>
                <a:spcPct val="0"/>
              </a:spcAft>
              <a:buClr>
                <a:srgbClr val="CC9900"/>
              </a:buClr>
              <a:buSzPct val="85000"/>
              <a:buFont typeface="Wingdings" pitchFamily="2" charset="2"/>
              <a:buChar char="v"/>
              <a:defRPr sz="2200">
                <a:solidFill>
                  <a:schemeClr val="accent1"/>
                </a:solidFill>
                <a:latin typeface="Trebuchet MS" pitchFamily="34" charset="0"/>
              </a:defRPr>
            </a:lvl3pPr>
            <a:lvl4pPr marL="1600200" indent="-228600" algn="l" rtl="0" eaLnBrk="0" fontAlgn="base" hangingPunct="0">
              <a:spcBef>
                <a:spcPct val="20000"/>
              </a:spcBef>
              <a:spcAft>
                <a:spcPct val="0"/>
              </a:spcAft>
              <a:buClr>
                <a:srgbClr val="CC9900"/>
              </a:buClr>
              <a:buChar char="–"/>
              <a:defRPr sz="2000">
                <a:solidFill>
                  <a:schemeClr val="bg2"/>
                </a:solidFill>
                <a:latin typeface="Trebuchet MS" pitchFamily="34" charset="0"/>
              </a:defRPr>
            </a:lvl4pPr>
            <a:lvl5pPr marL="2057400" indent="-228600" algn="l" rtl="0" eaLnBrk="0" fontAlgn="base" hangingPunct="0">
              <a:spcBef>
                <a:spcPct val="20000"/>
              </a:spcBef>
              <a:spcAft>
                <a:spcPct val="0"/>
              </a:spcAft>
              <a:buClr>
                <a:srgbClr val="CC9900"/>
              </a:buClr>
              <a:buChar char="»"/>
              <a:defRPr sz="2000">
                <a:solidFill>
                  <a:schemeClr val="bg2"/>
                </a:solidFill>
                <a:latin typeface="Trebuchet MS" pitchFamily="34" charset="0"/>
              </a:defRPr>
            </a:lvl5pPr>
            <a:lvl6pPr marL="2514600" indent="-228600" algn="l" rtl="0" fontAlgn="base">
              <a:spcBef>
                <a:spcPct val="20000"/>
              </a:spcBef>
              <a:spcAft>
                <a:spcPct val="0"/>
              </a:spcAft>
              <a:buClr>
                <a:srgbClr val="CC9900"/>
              </a:buClr>
              <a:buChar char="»"/>
              <a:defRPr sz="2000">
                <a:solidFill>
                  <a:schemeClr val="bg2"/>
                </a:solidFill>
                <a:latin typeface="+mn-lt"/>
              </a:defRPr>
            </a:lvl6pPr>
            <a:lvl7pPr marL="2971800" indent="-228600" algn="l" rtl="0" fontAlgn="base">
              <a:spcBef>
                <a:spcPct val="20000"/>
              </a:spcBef>
              <a:spcAft>
                <a:spcPct val="0"/>
              </a:spcAft>
              <a:buClr>
                <a:srgbClr val="CC9900"/>
              </a:buClr>
              <a:buChar char="»"/>
              <a:defRPr sz="2000">
                <a:solidFill>
                  <a:schemeClr val="bg2"/>
                </a:solidFill>
                <a:latin typeface="+mn-lt"/>
              </a:defRPr>
            </a:lvl7pPr>
            <a:lvl8pPr marL="3429000" indent="-228600" algn="l" rtl="0" fontAlgn="base">
              <a:spcBef>
                <a:spcPct val="20000"/>
              </a:spcBef>
              <a:spcAft>
                <a:spcPct val="0"/>
              </a:spcAft>
              <a:buClr>
                <a:srgbClr val="CC9900"/>
              </a:buClr>
              <a:buChar char="»"/>
              <a:defRPr sz="2000">
                <a:solidFill>
                  <a:schemeClr val="bg2"/>
                </a:solidFill>
                <a:latin typeface="+mn-lt"/>
              </a:defRPr>
            </a:lvl8pPr>
            <a:lvl9pPr marL="3886200" indent="-228600" algn="l" rtl="0" fontAlgn="base">
              <a:spcBef>
                <a:spcPct val="20000"/>
              </a:spcBef>
              <a:spcAft>
                <a:spcPct val="0"/>
              </a:spcAft>
              <a:buClr>
                <a:srgbClr val="CC9900"/>
              </a:buClr>
              <a:buChar char="»"/>
              <a:defRPr sz="2000">
                <a:solidFill>
                  <a:schemeClr val="bg2"/>
                </a:solidFill>
                <a:latin typeface="+mn-lt"/>
              </a:defRPr>
            </a:lvl9pPr>
          </a:lstStyle>
          <a:p>
            <a:pPr marL="0" indent="0" algn="ctr">
              <a:buNone/>
            </a:pPr>
            <a:r>
              <a:rPr lang="en-US" sz="3200" kern="0" dirty="0">
                <a:solidFill>
                  <a:schemeClr val="bg1"/>
                </a:solidFill>
              </a:rPr>
              <a:t>Establishing a comprehensive data governance program will help to ensure confidentiality, integrity, and availability of the data by reducing data security risks due to unauthorized access or misuse of data</a:t>
            </a:r>
          </a:p>
        </p:txBody>
      </p:sp>
      <p:sp>
        <p:nvSpPr>
          <p:cNvPr id="4" name="Action Button: Return 3">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1138687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Security Lessons Learned</a:t>
            </a:r>
          </a:p>
        </p:txBody>
      </p:sp>
      <p:sp>
        <p:nvSpPr>
          <p:cNvPr id="3" name="TextBox 2"/>
          <p:cNvSpPr txBox="1"/>
          <p:nvPr/>
        </p:nvSpPr>
        <p:spPr>
          <a:xfrm>
            <a:off x="609600" y="1524000"/>
            <a:ext cx="7543800" cy="4385816"/>
          </a:xfrm>
          <a:prstGeom prst="rect">
            <a:avLst/>
          </a:prstGeom>
          <a:noFill/>
        </p:spPr>
        <p:txBody>
          <a:bodyPr wrap="square" rtlCol="0">
            <a:spAutoFit/>
          </a:bodyPr>
          <a:lstStyle/>
          <a:p>
            <a:pPr marL="342900" indent="-342900">
              <a:spcAft>
                <a:spcPts val="600"/>
              </a:spcAft>
              <a:buFont typeface="+mj-lt"/>
              <a:buAutoNum type="arabicPeriod"/>
            </a:pPr>
            <a:r>
              <a:rPr lang="en-US" sz="1800" dirty="0">
                <a:solidFill>
                  <a:schemeClr val="bg1"/>
                </a:solidFill>
                <a:latin typeface="Trebuchet MS" charset="0"/>
                <a:ea typeface="Trebuchet MS" charset="0"/>
                <a:cs typeface="Trebuchet MS" charset="0"/>
              </a:rPr>
              <a:t>Start with security.</a:t>
            </a:r>
          </a:p>
          <a:p>
            <a:pPr marL="342900" indent="-342900">
              <a:spcAft>
                <a:spcPts val="600"/>
              </a:spcAft>
              <a:buFont typeface="+mj-lt"/>
              <a:buAutoNum type="arabicPeriod"/>
            </a:pPr>
            <a:r>
              <a:rPr lang="en-US" sz="1800" dirty="0">
                <a:solidFill>
                  <a:schemeClr val="bg1"/>
                </a:solidFill>
                <a:latin typeface="Trebuchet MS" charset="0"/>
                <a:ea typeface="Trebuchet MS" charset="0"/>
                <a:cs typeface="Trebuchet MS" charset="0"/>
              </a:rPr>
              <a:t>Control access to data sensibly.</a:t>
            </a:r>
          </a:p>
          <a:p>
            <a:pPr marL="342900" indent="-342900">
              <a:spcAft>
                <a:spcPts val="600"/>
              </a:spcAft>
              <a:buFont typeface="+mj-lt"/>
              <a:buAutoNum type="arabicPeriod"/>
            </a:pPr>
            <a:r>
              <a:rPr lang="en-US" sz="1800" dirty="0">
                <a:solidFill>
                  <a:schemeClr val="bg1"/>
                </a:solidFill>
                <a:latin typeface="Trebuchet MS" charset="0"/>
                <a:ea typeface="Trebuchet MS" charset="0"/>
                <a:cs typeface="Trebuchet MS" charset="0"/>
              </a:rPr>
              <a:t>Require secure passwords and authentication.</a:t>
            </a:r>
          </a:p>
          <a:p>
            <a:pPr marL="342900" indent="-342900">
              <a:spcAft>
                <a:spcPts val="600"/>
              </a:spcAft>
              <a:buFont typeface="+mj-lt"/>
              <a:buAutoNum type="arabicPeriod"/>
            </a:pPr>
            <a:r>
              <a:rPr lang="en-US" sz="1800" dirty="0">
                <a:solidFill>
                  <a:schemeClr val="bg1"/>
                </a:solidFill>
                <a:latin typeface="Trebuchet MS" charset="0"/>
                <a:ea typeface="Trebuchet MS" charset="0"/>
                <a:cs typeface="Trebuchet MS" charset="0"/>
              </a:rPr>
              <a:t>Store sensitive personal information securely and protect it during transmission.</a:t>
            </a:r>
          </a:p>
          <a:p>
            <a:pPr marL="342900" indent="-342900">
              <a:spcAft>
                <a:spcPts val="600"/>
              </a:spcAft>
              <a:buFont typeface="+mj-lt"/>
              <a:buAutoNum type="arabicPeriod"/>
            </a:pPr>
            <a:r>
              <a:rPr lang="en-US" sz="1800" dirty="0">
                <a:solidFill>
                  <a:schemeClr val="bg1"/>
                </a:solidFill>
                <a:latin typeface="Trebuchet MS" charset="0"/>
                <a:ea typeface="Trebuchet MS" charset="0"/>
                <a:cs typeface="Trebuchet MS" charset="0"/>
              </a:rPr>
              <a:t>Segment your network and monitor who’s trying to get in and out.</a:t>
            </a:r>
          </a:p>
          <a:p>
            <a:pPr marL="342900" indent="-342900">
              <a:spcAft>
                <a:spcPts val="600"/>
              </a:spcAft>
              <a:buFont typeface="+mj-lt"/>
              <a:buAutoNum type="arabicPeriod"/>
            </a:pPr>
            <a:r>
              <a:rPr lang="en-US" sz="1800" dirty="0">
                <a:solidFill>
                  <a:schemeClr val="bg1"/>
                </a:solidFill>
                <a:latin typeface="Trebuchet MS" charset="0"/>
                <a:ea typeface="Trebuchet MS" charset="0"/>
                <a:cs typeface="Trebuchet MS" charset="0"/>
              </a:rPr>
              <a:t>Secure remote access to your network.</a:t>
            </a:r>
          </a:p>
          <a:p>
            <a:pPr marL="342900" indent="-342900">
              <a:spcAft>
                <a:spcPts val="600"/>
              </a:spcAft>
              <a:buFont typeface="+mj-lt"/>
              <a:buAutoNum type="arabicPeriod"/>
            </a:pPr>
            <a:r>
              <a:rPr lang="en-US" sz="1800" dirty="0">
                <a:solidFill>
                  <a:schemeClr val="bg1"/>
                </a:solidFill>
                <a:latin typeface="Trebuchet MS" charset="0"/>
                <a:ea typeface="Trebuchet MS" charset="0"/>
                <a:cs typeface="Trebuchet MS" charset="0"/>
              </a:rPr>
              <a:t>Apply sound security practices when developing new products.</a:t>
            </a:r>
          </a:p>
          <a:p>
            <a:pPr marL="342900" indent="-342900">
              <a:spcAft>
                <a:spcPts val="600"/>
              </a:spcAft>
              <a:buFont typeface="+mj-lt"/>
              <a:buAutoNum type="arabicPeriod"/>
            </a:pPr>
            <a:r>
              <a:rPr lang="en-US" sz="1800" dirty="0">
                <a:solidFill>
                  <a:schemeClr val="bg1"/>
                </a:solidFill>
                <a:latin typeface="Trebuchet MS" charset="0"/>
                <a:ea typeface="Trebuchet MS" charset="0"/>
                <a:cs typeface="Trebuchet MS" charset="0"/>
              </a:rPr>
              <a:t>Make sure your service providers implement reasonable security measures.</a:t>
            </a:r>
          </a:p>
          <a:p>
            <a:pPr marL="342900" indent="-342900">
              <a:spcAft>
                <a:spcPts val="600"/>
              </a:spcAft>
              <a:buFont typeface="+mj-lt"/>
              <a:buAutoNum type="arabicPeriod"/>
            </a:pPr>
            <a:r>
              <a:rPr lang="en-US" sz="1800" dirty="0">
                <a:solidFill>
                  <a:schemeClr val="bg1"/>
                </a:solidFill>
                <a:latin typeface="Trebuchet MS" charset="0"/>
                <a:ea typeface="Trebuchet MS" charset="0"/>
                <a:cs typeface="Trebuchet MS" charset="0"/>
              </a:rPr>
              <a:t>Put procedures in place to keep your security current and address vulnerabilities that may arise.</a:t>
            </a:r>
          </a:p>
          <a:p>
            <a:pPr marL="342900" indent="-342900">
              <a:spcAft>
                <a:spcPts val="600"/>
              </a:spcAft>
              <a:buFont typeface="+mj-lt"/>
              <a:buAutoNum type="arabicPeriod"/>
            </a:pPr>
            <a:r>
              <a:rPr lang="en-US" sz="1800" dirty="0">
                <a:solidFill>
                  <a:schemeClr val="bg1"/>
                </a:solidFill>
                <a:latin typeface="Trebuchet MS" charset="0"/>
                <a:ea typeface="Trebuchet MS" charset="0"/>
                <a:cs typeface="Trebuchet MS" charset="0"/>
              </a:rPr>
              <a:t>Secure paper, physical media, and devices.</a:t>
            </a:r>
          </a:p>
        </p:txBody>
      </p:sp>
      <p:sp>
        <p:nvSpPr>
          <p:cNvPr id="4" name="TextBox 3"/>
          <p:cNvSpPr txBox="1"/>
          <p:nvPr/>
        </p:nvSpPr>
        <p:spPr>
          <a:xfrm>
            <a:off x="5080000" y="5888417"/>
            <a:ext cx="2438400" cy="646331"/>
          </a:xfrm>
          <a:prstGeom prst="rect">
            <a:avLst/>
          </a:prstGeom>
          <a:noFill/>
        </p:spPr>
        <p:txBody>
          <a:bodyPr wrap="square" rtlCol="0">
            <a:spAutoFit/>
          </a:bodyPr>
          <a:lstStyle/>
          <a:p>
            <a:r>
              <a:rPr lang="en-US" sz="1200">
                <a:solidFill>
                  <a:srgbClr val="993300"/>
                </a:solidFill>
                <a:latin typeface="Trebuchet MS" charset="0"/>
                <a:ea typeface="Trebuchet MS" charset="0"/>
                <a:cs typeface="Trebuchet MS" charset="0"/>
              </a:rPr>
              <a:t>Federal Trade Commission (xxx) Start with Security: A Guide for Business</a:t>
            </a: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52005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Data Governance?</a:t>
            </a:r>
          </a:p>
        </p:txBody>
      </p:sp>
      <p:sp>
        <p:nvSpPr>
          <p:cNvPr id="3" name="TextBox 2"/>
          <p:cNvSpPr txBox="1"/>
          <p:nvPr/>
        </p:nvSpPr>
        <p:spPr>
          <a:xfrm>
            <a:off x="990600" y="1371600"/>
            <a:ext cx="7315200" cy="4401205"/>
          </a:xfrm>
          <a:prstGeom prst="rect">
            <a:avLst/>
          </a:prstGeom>
          <a:noFill/>
        </p:spPr>
        <p:txBody>
          <a:bodyPr wrap="square" rtlCol="0">
            <a:spAutoFit/>
          </a:bodyPr>
          <a:lstStyle/>
          <a:p>
            <a:r>
              <a:rPr lang="en-US" sz="2800" dirty="0">
                <a:solidFill>
                  <a:schemeClr val="bg1"/>
                </a:solidFill>
                <a:latin typeface="Trebuchet MS" charset="0"/>
                <a:ea typeface="Trebuchet MS" charset="0"/>
                <a:cs typeface="Trebuchet MS" charset="0"/>
              </a:rPr>
              <a:t>Data governance is the means by which an organization makes collective decisions about its information assets. It is both </a:t>
            </a:r>
            <a:r>
              <a:rPr lang="en-US" sz="2800" u="sng" dirty="0">
                <a:solidFill>
                  <a:srgbClr val="993300"/>
                </a:solidFill>
                <a:latin typeface="Trebuchet MS" charset="0"/>
                <a:ea typeface="Trebuchet MS" charset="0"/>
                <a:cs typeface="Trebuchet MS" charset="0"/>
              </a:rPr>
              <a:t>an organizational process and a structure</a:t>
            </a:r>
            <a:r>
              <a:rPr lang="en-US" sz="2800" dirty="0">
                <a:solidFill>
                  <a:schemeClr val="bg1"/>
                </a:solidFill>
                <a:latin typeface="Trebuchet MS" charset="0"/>
                <a:ea typeface="Trebuchet MS" charset="0"/>
                <a:cs typeface="Trebuchet MS" charset="0"/>
              </a:rPr>
              <a:t>. Data governance establishes responsibility for data, organizing program area staff to collaboratively and continuously improve data quality and use through the systematic creation and enforcement of </a:t>
            </a:r>
            <a:r>
              <a:rPr lang="en-US" sz="2800" u="sng" dirty="0">
                <a:solidFill>
                  <a:srgbClr val="993300"/>
                </a:solidFill>
                <a:latin typeface="Trebuchet MS" charset="0"/>
                <a:ea typeface="Trebuchet MS" charset="0"/>
                <a:cs typeface="Trebuchet MS" charset="0"/>
              </a:rPr>
              <a:t>policies, roles, responsibilities, and procedures</a:t>
            </a:r>
            <a:r>
              <a:rPr lang="en-US" sz="2800" dirty="0">
                <a:solidFill>
                  <a:schemeClr val="bg1"/>
                </a:solidFill>
                <a:latin typeface="Trebuchet MS" charset="0"/>
                <a:ea typeface="Trebuchet MS" charset="0"/>
                <a:cs typeface="Trebuchet MS" charset="0"/>
              </a:rPr>
              <a:t>.</a:t>
            </a:r>
          </a:p>
        </p:txBody>
      </p:sp>
      <p:sp>
        <p:nvSpPr>
          <p:cNvPr id="4" name="TextBox 3"/>
          <p:cNvSpPr txBox="1"/>
          <p:nvPr/>
        </p:nvSpPr>
        <p:spPr>
          <a:xfrm>
            <a:off x="5093716" y="5729010"/>
            <a:ext cx="3048000" cy="646331"/>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Bill &amp; Melinda Gates Foundation (2015) Data Systems Working Group Guide to Management Practices </a:t>
            </a: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212367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Threats to Data Protection</a:t>
            </a:r>
          </a:p>
        </p:txBody>
      </p:sp>
      <p:sp>
        <p:nvSpPr>
          <p:cNvPr id="3" name="TextBox 2"/>
          <p:cNvSpPr txBox="1"/>
          <p:nvPr/>
        </p:nvSpPr>
        <p:spPr>
          <a:xfrm>
            <a:off x="76200" y="1295400"/>
            <a:ext cx="8686800" cy="646331"/>
          </a:xfrm>
          <a:prstGeom prst="rect">
            <a:avLst/>
          </a:prstGeom>
          <a:noFill/>
        </p:spPr>
        <p:txBody>
          <a:bodyPr wrap="square" rtlCol="0">
            <a:spAutoFit/>
          </a:bodyPr>
          <a:lstStyle/>
          <a:p>
            <a:r>
              <a:rPr lang="en-US" sz="1800" dirty="0">
                <a:solidFill>
                  <a:schemeClr val="bg1"/>
                </a:solidFill>
                <a:latin typeface="Trebuchet MS" charset="0"/>
                <a:ea typeface="Trebuchet MS" charset="0"/>
                <a:cs typeface="Trebuchet MS" charset="0"/>
              </a:rPr>
              <a:t>The U.S. Department of Education’s Privacy Technical Assistance Center has provided a list of security threats and offer mitigation measures for each threat:</a:t>
            </a:r>
          </a:p>
        </p:txBody>
      </p:sp>
      <p:graphicFrame>
        <p:nvGraphicFramePr>
          <p:cNvPr id="4" name="Table 3"/>
          <p:cNvGraphicFramePr>
            <a:graphicFrameLocks noGrp="1"/>
          </p:cNvGraphicFramePr>
          <p:nvPr>
            <p:extLst>
              <p:ext uri="{D42A27DB-BD31-4B8C-83A1-F6EECF244321}">
                <p14:modId xmlns:p14="http://schemas.microsoft.com/office/powerpoint/2010/main" val="10085159"/>
              </p:ext>
            </p:extLst>
          </p:nvPr>
        </p:nvGraphicFramePr>
        <p:xfrm>
          <a:off x="304800" y="2017931"/>
          <a:ext cx="8229600" cy="407924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en-US" sz="1600" dirty="0"/>
                        <a:t>Technical Data Security Threats</a:t>
                      </a:r>
                    </a:p>
                  </a:txBody>
                  <a:tcPr/>
                </a:tc>
                <a:tc>
                  <a:txBody>
                    <a:bodyPr/>
                    <a:lstStyle/>
                    <a:p>
                      <a:r>
                        <a:rPr lang="en-US" sz="1600" dirty="0"/>
                        <a:t>Non-technical Data Security Threats</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Trebuchet MS" charset="0"/>
                          <a:ea typeface="Trebuchet MS" charset="0"/>
                          <a:cs typeface="Trebuchet MS" charset="0"/>
                        </a:rPr>
                        <a:t>Non-existent Security Architecture</a:t>
                      </a:r>
                    </a:p>
                  </a:txBody>
                  <a:tcPr/>
                </a:tc>
                <a:tc>
                  <a:txBody>
                    <a:bodyPr/>
                    <a:lstStyle/>
                    <a:p>
                      <a:r>
                        <a:rPr lang="en-US" sz="1400" dirty="0">
                          <a:solidFill>
                            <a:schemeClr val="bg1"/>
                          </a:solidFill>
                          <a:latin typeface="Trebuchet MS" charset="0"/>
                          <a:ea typeface="Trebuchet MS" charset="0"/>
                          <a:cs typeface="Trebuchet MS" charset="0"/>
                        </a:rPr>
                        <a:t>Insider</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Trebuchet MS" charset="0"/>
                          <a:ea typeface="Trebuchet MS" charset="0"/>
                          <a:cs typeface="Trebuchet MS" charset="0"/>
                        </a:rPr>
                        <a:t>Un-patched Client Side Software Applications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Trebuchet MS" charset="0"/>
                          <a:ea typeface="Trebuchet MS" charset="0"/>
                          <a:cs typeface="Trebuchet MS" charset="0"/>
                        </a:rPr>
                        <a:t>Poor Passwords</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Trebuchet MS" charset="0"/>
                          <a:ea typeface="Trebuchet MS" charset="0"/>
                          <a:cs typeface="Trebuchet MS" charset="0"/>
                        </a:rPr>
                        <a:t>“Phishing” and Targeted Attacks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Trebuchet MS" charset="0"/>
                          <a:ea typeface="Trebuchet MS" charset="0"/>
                          <a:cs typeface="Trebuchet MS" charset="0"/>
                        </a:rPr>
                        <a:t>Physical Security</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Trebuchet MS" charset="0"/>
                          <a:ea typeface="Trebuchet MS" charset="0"/>
                          <a:cs typeface="Trebuchet MS" charset="0"/>
                        </a:rPr>
                        <a:t>Internet Web sites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Trebuchet MS" charset="0"/>
                          <a:ea typeface="Trebuchet MS" charset="0"/>
                          <a:cs typeface="Trebuchet MS" charset="0"/>
                        </a:rPr>
                        <a:t>Insufficient Backup and Recovery</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Trebuchet MS" charset="0"/>
                          <a:ea typeface="Trebuchet MS" charset="0"/>
                          <a:cs typeface="Trebuchet MS" charset="0"/>
                        </a:rPr>
                        <a:t>Poor Configuration Management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bg1"/>
                          </a:solidFill>
                          <a:latin typeface="Trebuchet MS" charset="0"/>
                          <a:ea typeface="Trebuchet MS" charset="0"/>
                          <a:cs typeface="Trebuchet MS" charset="0"/>
                        </a:rPr>
                        <a:t>Improper Destruction</a:t>
                      </a:r>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Trebuchet MS" charset="0"/>
                          <a:ea typeface="Trebuchet MS" charset="0"/>
                          <a:cs typeface="Trebuchet MS" charset="0"/>
                        </a:rPr>
                        <a:t>Mobile Devices</a:t>
                      </a:r>
                    </a:p>
                  </a:txBody>
                  <a:tcPr/>
                </a:tc>
                <a:tc>
                  <a:txBody>
                    <a:bodyPr/>
                    <a:lstStyle/>
                    <a:p>
                      <a:r>
                        <a:rPr lang="en-US" sz="1400" kern="1200" dirty="0">
                          <a:solidFill>
                            <a:schemeClr val="bg1"/>
                          </a:solidFill>
                          <a:latin typeface="Trebuchet MS" charset="0"/>
                          <a:ea typeface="Trebuchet MS" charset="0"/>
                          <a:cs typeface="Trebuchet MS" charset="0"/>
                        </a:rPr>
                        <a:t>Social Media</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Trebuchet MS" charset="0"/>
                          <a:ea typeface="Trebuchet MS" charset="0"/>
                          <a:cs typeface="Trebuchet MS" charset="0"/>
                        </a:rPr>
                        <a:t>Cloud Computing</a:t>
                      </a:r>
                    </a:p>
                  </a:txBody>
                  <a:tcPr/>
                </a:tc>
                <a:tc>
                  <a:txBody>
                    <a:bodyPr/>
                    <a:lstStyle/>
                    <a:p>
                      <a:r>
                        <a:rPr lang="en-US" sz="1400" kern="1200" dirty="0">
                          <a:solidFill>
                            <a:schemeClr val="bg1"/>
                          </a:solidFill>
                          <a:latin typeface="Trebuchet MS" charset="0"/>
                          <a:ea typeface="Trebuchet MS" charset="0"/>
                          <a:cs typeface="Trebuchet MS" charset="0"/>
                        </a:rPr>
                        <a:t>Social Engineering</a:t>
                      </a:r>
                    </a:p>
                  </a:txBody>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Trebuchet MS" charset="0"/>
                          <a:ea typeface="Trebuchet MS" charset="0"/>
                          <a:cs typeface="Trebuchet MS" charset="0"/>
                        </a:rPr>
                        <a:t>Removable Media</a:t>
                      </a:r>
                    </a:p>
                  </a:txBody>
                  <a:tcPr/>
                </a:tc>
                <a:tc>
                  <a:txBody>
                    <a:bodyPr/>
                    <a:lstStyle/>
                    <a:p>
                      <a:endParaRPr lang="en-US" sz="1400" dirty="0"/>
                    </a:p>
                  </a:txBody>
                  <a:tcPr/>
                </a:tc>
                <a:extLst>
                  <a:ext uri="{0D108BD9-81ED-4DB2-BD59-A6C34878D82A}">
                    <a16:rowId xmlns:a16="http://schemas.microsoft.com/office/drawing/2014/main" val="1000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Trebuchet MS" charset="0"/>
                          <a:ea typeface="Trebuchet MS" charset="0"/>
                          <a:cs typeface="Trebuchet MS" charset="0"/>
                        </a:rPr>
                        <a:t>Botnets</a:t>
                      </a:r>
                    </a:p>
                  </a:txBody>
                  <a:tcPr/>
                </a:tc>
                <a:tc>
                  <a:txBody>
                    <a:bodyPr/>
                    <a:lstStyle/>
                    <a:p>
                      <a:endParaRPr lang="en-US" sz="1400" dirty="0"/>
                    </a:p>
                  </a:txBody>
                  <a:tcPr/>
                </a:tc>
                <a:extLst>
                  <a:ext uri="{0D108BD9-81ED-4DB2-BD59-A6C34878D82A}">
                    <a16:rowId xmlns:a16="http://schemas.microsoft.com/office/drawing/2014/main" val="1000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Trebuchet MS" charset="0"/>
                          <a:ea typeface="Trebuchet MS" charset="0"/>
                          <a:cs typeface="Trebuchet MS" charset="0"/>
                        </a:rPr>
                        <a:t>Zero-day Attacks</a:t>
                      </a:r>
                    </a:p>
                  </a:txBody>
                  <a:tcPr/>
                </a:tc>
                <a:tc>
                  <a:txBody>
                    <a:bodyPr/>
                    <a:lstStyle/>
                    <a:p>
                      <a:endParaRPr lang="en-US" sz="1400" dirty="0"/>
                    </a:p>
                  </a:txBody>
                  <a:tcPr/>
                </a:tc>
                <a:extLst>
                  <a:ext uri="{0D108BD9-81ED-4DB2-BD59-A6C34878D82A}">
                    <a16:rowId xmlns:a16="http://schemas.microsoft.com/office/drawing/2014/main" val="10010"/>
                  </a:ext>
                </a:extLst>
              </a:tr>
            </a:tbl>
          </a:graphicData>
        </a:graphic>
      </p:graphicFrame>
      <p:sp>
        <p:nvSpPr>
          <p:cNvPr id="5" name="TextBox 4"/>
          <p:cNvSpPr txBox="1"/>
          <p:nvPr/>
        </p:nvSpPr>
        <p:spPr>
          <a:xfrm>
            <a:off x="3505200" y="6131743"/>
            <a:ext cx="4114799" cy="461665"/>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Privacy Technical Assistance Center (2011): </a:t>
            </a:r>
            <a:r>
              <a:rPr lang="en-US" sz="1200" i="1" dirty="0">
                <a:solidFill>
                  <a:srgbClr val="993300"/>
                </a:solidFill>
                <a:latin typeface="Trebuchet MS" charset="0"/>
                <a:ea typeface="Trebuchet MS" charset="0"/>
                <a:cs typeface="Trebuchet MS" charset="0"/>
              </a:rPr>
              <a:t>Data Security: Top Threats to Data Protection</a:t>
            </a:r>
            <a:r>
              <a:rPr lang="en-US" sz="1200" dirty="0">
                <a:solidFill>
                  <a:srgbClr val="993300"/>
                </a:solidFill>
                <a:latin typeface="Trebuchet MS" charset="0"/>
                <a:ea typeface="Trebuchet MS" charset="0"/>
                <a:cs typeface="Trebuchet MS" charset="0"/>
              </a:rPr>
              <a:t> </a:t>
            </a:r>
          </a:p>
        </p:txBody>
      </p:sp>
      <p:sp>
        <p:nvSpPr>
          <p:cNvPr id="6" name="Action Button: Return 5">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43956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Data Governance Tools and Templates</a:t>
            </a:r>
          </a:p>
        </p:txBody>
      </p:sp>
      <p:pic>
        <p:nvPicPr>
          <p:cNvPr id="5" name="Picture 4"/>
          <p:cNvPicPr>
            <a:picLocks noChangeAspect="1"/>
          </p:cNvPicPr>
          <p:nvPr/>
        </p:nvPicPr>
        <p:blipFill>
          <a:blip r:embed="rId2"/>
          <a:stretch>
            <a:fillRect/>
          </a:stretch>
        </p:blipFill>
        <p:spPr>
          <a:xfrm>
            <a:off x="2959677" y="3048000"/>
            <a:ext cx="3224645" cy="3224645"/>
          </a:xfrm>
          <a:prstGeom prst="rect">
            <a:avLst/>
          </a:prstGeom>
        </p:spPr>
      </p:pic>
      <p:sp>
        <p:nvSpPr>
          <p:cNvPr id="4" name="Action Button: Return 3">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038615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PTAC Data Governance Checklist</a:t>
            </a:r>
          </a:p>
        </p:txBody>
      </p:sp>
      <p:sp>
        <p:nvSpPr>
          <p:cNvPr id="3" name="TextBox 2"/>
          <p:cNvSpPr txBox="1"/>
          <p:nvPr/>
        </p:nvSpPr>
        <p:spPr>
          <a:xfrm>
            <a:off x="419100" y="1600200"/>
            <a:ext cx="8458200" cy="4154984"/>
          </a:xfrm>
          <a:prstGeom prst="rect">
            <a:avLst/>
          </a:prstGeom>
          <a:noFill/>
        </p:spPr>
        <p:txBody>
          <a:bodyPr wrap="square" rtlCol="0">
            <a:spAutoFit/>
          </a:bodyPr>
          <a:lstStyle/>
          <a:p>
            <a:r>
              <a:rPr lang="en-US" sz="2000" dirty="0">
                <a:solidFill>
                  <a:schemeClr val="bg1"/>
                </a:solidFill>
                <a:latin typeface="Trebuchet MS" charset="0"/>
                <a:ea typeface="Trebuchet MS" charset="0"/>
                <a:cs typeface="Trebuchet MS" charset="0"/>
              </a:rPr>
              <a:t>The Privacy Technical Assistance Center (PTAC) has created a checklist to assist organizations with establishing and maintaining a successful data governance program to help ensure the individual privacy and confidentiality of education records.</a:t>
            </a:r>
          </a:p>
          <a:p>
            <a:endParaRPr lang="en-US" sz="2000" dirty="0">
              <a:solidFill>
                <a:schemeClr val="bg1"/>
              </a:solidFill>
              <a:latin typeface="Trebuchet MS" charset="0"/>
              <a:ea typeface="Trebuchet MS" charset="0"/>
              <a:cs typeface="Trebuchet MS" charset="0"/>
            </a:endParaRPr>
          </a:p>
          <a:p>
            <a:r>
              <a:rPr lang="en-US" sz="2000" dirty="0">
                <a:solidFill>
                  <a:schemeClr val="bg1"/>
                </a:solidFill>
                <a:latin typeface="Trebuchet MS" charset="0"/>
                <a:ea typeface="Trebuchet MS" charset="0"/>
                <a:cs typeface="Trebuchet MS" charset="0"/>
              </a:rPr>
              <a:t>The checklist includes the following topics:</a:t>
            </a:r>
          </a:p>
          <a:p>
            <a:pPr marL="800100" lvl="1" indent="-342900">
              <a:buFont typeface="Arial" charset="0"/>
              <a:buChar char="•"/>
            </a:pPr>
            <a:r>
              <a:rPr lang="en-US" sz="1800" dirty="0">
                <a:solidFill>
                  <a:schemeClr val="bg1"/>
                </a:solidFill>
                <a:latin typeface="Trebuchet MS" charset="0"/>
                <a:ea typeface="Trebuchet MS" charset="0"/>
                <a:cs typeface="Trebuchet MS" charset="0"/>
              </a:rPr>
              <a:t>Decision-making authority</a:t>
            </a:r>
          </a:p>
          <a:p>
            <a:pPr marL="800100" lvl="1" indent="-342900">
              <a:buFont typeface="Arial" charset="0"/>
              <a:buChar char="•"/>
            </a:pPr>
            <a:r>
              <a:rPr lang="en-US" sz="1800" dirty="0">
                <a:solidFill>
                  <a:schemeClr val="bg1"/>
                </a:solidFill>
                <a:latin typeface="Trebuchet MS" charset="0"/>
                <a:ea typeface="Trebuchet MS" charset="0"/>
                <a:cs typeface="Trebuchet MS" charset="0"/>
              </a:rPr>
              <a:t>Standard policies and procedures</a:t>
            </a:r>
          </a:p>
          <a:p>
            <a:pPr marL="800100" lvl="1" indent="-342900">
              <a:buFont typeface="Arial" charset="0"/>
              <a:buChar char="•"/>
            </a:pPr>
            <a:r>
              <a:rPr lang="en-US" sz="1800" dirty="0">
                <a:solidFill>
                  <a:schemeClr val="bg1"/>
                </a:solidFill>
                <a:latin typeface="Trebuchet MS" charset="0"/>
                <a:ea typeface="Trebuchet MS" charset="0"/>
                <a:cs typeface="Trebuchet MS" charset="0"/>
              </a:rPr>
              <a:t>Data inventories</a:t>
            </a:r>
          </a:p>
          <a:p>
            <a:pPr marL="800100" lvl="1" indent="-342900">
              <a:buFont typeface="Arial" charset="0"/>
              <a:buChar char="•"/>
            </a:pPr>
            <a:r>
              <a:rPr lang="en-US" sz="1800" dirty="0">
                <a:solidFill>
                  <a:schemeClr val="bg1"/>
                </a:solidFill>
                <a:latin typeface="Trebuchet MS" charset="0"/>
                <a:ea typeface="Trebuchet MS" charset="0"/>
                <a:cs typeface="Trebuchet MS" charset="0"/>
              </a:rPr>
              <a:t>Data content management</a:t>
            </a:r>
          </a:p>
          <a:p>
            <a:pPr marL="800100" lvl="1" indent="-342900">
              <a:buFont typeface="Arial" charset="0"/>
              <a:buChar char="•"/>
            </a:pPr>
            <a:r>
              <a:rPr lang="en-US" sz="1800" dirty="0">
                <a:solidFill>
                  <a:schemeClr val="bg1"/>
                </a:solidFill>
                <a:latin typeface="Trebuchet MS" charset="0"/>
                <a:ea typeface="Trebuchet MS" charset="0"/>
                <a:cs typeface="Trebuchet MS" charset="0"/>
              </a:rPr>
              <a:t>Data records management</a:t>
            </a:r>
          </a:p>
          <a:p>
            <a:pPr marL="800100" lvl="1" indent="-342900">
              <a:buFont typeface="Arial" charset="0"/>
              <a:buChar char="•"/>
            </a:pPr>
            <a:r>
              <a:rPr lang="en-US" sz="1800" dirty="0">
                <a:solidFill>
                  <a:schemeClr val="bg1"/>
                </a:solidFill>
                <a:latin typeface="Trebuchet MS" charset="0"/>
                <a:ea typeface="Trebuchet MS" charset="0"/>
                <a:cs typeface="Trebuchet MS" charset="0"/>
              </a:rPr>
              <a:t>Data quality</a:t>
            </a:r>
          </a:p>
          <a:p>
            <a:pPr marL="800100" lvl="1" indent="-342900">
              <a:buFont typeface="Arial" charset="0"/>
              <a:buChar char="•"/>
            </a:pPr>
            <a:r>
              <a:rPr lang="en-US" sz="1800" dirty="0">
                <a:solidFill>
                  <a:schemeClr val="bg1"/>
                </a:solidFill>
                <a:latin typeface="Trebuchet MS" charset="0"/>
                <a:ea typeface="Trebuchet MS" charset="0"/>
                <a:cs typeface="Trebuchet MS" charset="0"/>
              </a:rPr>
              <a:t>Data access</a:t>
            </a:r>
          </a:p>
          <a:p>
            <a:pPr marL="800100" lvl="1" indent="-342900">
              <a:buFont typeface="Arial" charset="0"/>
              <a:buChar char="•"/>
            </a:pPr>
            <a:r>
              <a:rPr lang="en-US" sz="1800" dirty="0">
                <a:solidFill>
                  <a:schemeClr val="bg1"/>
                </a:solidFill>
                <a:latin typeface="Trebuchet MS" charset="0"/>
                <a:ea typeface="Trebuchet MS" charset="0"/>
                <a:cs typeface="Trebuchet MS" charset="0"/>
              </a:rPr>
              <a:t>Data security and risk management</a:t>
            </a:r>
          </a:p>
        </p:txBody>
      </p:sp>
      <p:sp>
        <p:nvSpPr>
          <p:cNvPr id="4" name="TextBox 3"/>
          <p:cNvSpPr txBox="1"/>
          <p:nvPr/>
        </p:nvSpPr>
        <p:spPr>
          <a:xfrm>
            <a:off x="5440736" y="4724400"/>
            <a:ext cx="3246064" cy="461665"/>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Privacy Technical Assistance Center (2015): </a:t>
            </a:r>
            <a:r>
              <a:rPr lang="en-US" sz="1200" i="1" dirty="0">
                <a:solidFill>
                  <a:srgbClr val="993300"/>
                </a:solidFill>
                <a:latin typeface="Trebuchet MS" charset="0"/>
                <a:ea typeface="Trebuchet MS" charset="0"/>
                <a:cs typeface="Trebuchet MS" charset="0"/>
              </a:rPr>
              <a:t>Data Governance Checklist</a:t>
            </a:r>
            <a:endParaRPr lang="en-US" sz="1200" dirty="0">
              <a:solidFill>
                <a:srgbClr val="993300"/>
              </a:solidFill>
              <a:latin typeface="Trebuchet MS" charset="0"/>
              <a:ea typeface="Trebuchet MS" charset="0"/>
              <a:cs typeface="Trebuchet MS" charset="0"/>
            </a:endParaRP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223097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Governance Policy</a:t>
            </a:r>
          </a:p>
        </p:txBody>
      </p:sp>
      <p:sp>
        <p:nvSpPr>
          <p:cNvPr id="3" name="TextBox 2"/>
          <p:cNvSpPr txBox="1"/>
          <p:nvPr/>
        </p:nvSpPr>
        <p:spPr>
          <a:xfrm>
            <a:off x="152400" y="1371600"/>
            <a:ext cx="8686800" cy="5632311"/>
          </a:xfrm>
          <a:prstGeom prst="rect">
            <a:avLst/>
          </a:prstGeom>
          <a:noFill/>
        </p:spPr>
        <p:txBody>
          <a:bodyPr wrap="square" rtlCol="0">
            <a:spAutoFit/>
          </a:bodyPr>
          <a:lstStyle/>
          <a:p>
            <a:r>
              <a:rPr lang="en-US" sz="1600" dirty="0">
                <a:solidFill>
                  <a:schemeClr val="bg1"/>
                </a:solidFill>
                <a:latin typeface="Trebuchet MS" charset="0"/>
                <a:ea typeface="Trebuchet MS" charset="0"/>
                <a:cs typeface="Trebuchet MS" charset="0"/>
              </a:rPr>
              <a:t>A Data Governance Policy formally outlines how business activity monitoring should be carried out to ensure organizational data is accurate, accessible, consistent and protected. The policy establishes who is responsible for information under various circumstances and specifies what procedures should be used to manage it.</a:t>
            </a:r>
          </a:p>
          <a:p>
            <a:endParaRPr lang="en-US" sz="1600" dirty="0">
              <a:solidFill>
                <a:schemeClr val="bg1"/>
              </a:solidFill>
              <a:latin typeface="Trebuchet MS" charset="0"/>
              <a:ea typeface="Trebuchet MS" charset="0"/>
              <a:cs typeface="Trebuchet MS" charset="0"/>
            </a:endParaRPr>
          </a:p>
          <a:p>
            <a:r>
              <a:rPr lang="en-US" sz="1600" dirty="0">
                <a:solidFill>
                  <a:schemeClr val="bg1"/>
                </a:solidFill>
                <a:latin typeface="Trebuchet MS" charset="0"/>
                <a:ea typeface="Trebuchet MS" charset="0"/>
                <a:cs typeface="Trebuchet MS" charset="0"/>
              </a:rPr>
              <a:t>A data governance policy is a living document, which means it is flexible and can be quickly changed in response to changing needs. An effective data governance policy requires a cross-discipline approach to information management and input from executive leadership, business process owners, subject matter experts, information technology (IT) and other data stewards within the organization.</a:t>
            </a:r>
          </a:p>
          <a:p>
            <a:endParaRPr lang="en-US" sz="2000" dirty="0">
              <a:solidFill>
                <a:srgbClr val="993300"/>
              </a:solidFill>
              <a:latin typeface="Trebuchet MS" charset="0"/>
              <a:ea typeface="Trebuchet MS" charset="0"/>
              <a:cs typeface="Trebuchet MS" charset="0"/>
            </a:endParaRPr>
          </a:p>
          <a:p>
            <a:r>
              <a:rPr lang="en-US" sz="1600" dirty="0">
                <a:solidFill>
                  <a:schemeClr val="bg1"/>
                </a:solidFill>
                <a:latin typeface="Trebuchet MS" charset="0"/>
                <a:ea typeface="Trebuchet MS" charset="0"/>
                <a:cs typeface="Trebuchet MS" charset="0"/>
              </a:rPr>
              <a:t>Samples include:</a:t>
            </a:r>
            <a:endParaRPr lang="en-US" sz="2000" dirty="0">
              <a:solidFill>
                <a:schemeClr val="bg1"/>
              </a:solidFill>
              <a:latin typeface="Trebuchet MS" charset="0"/>
              <a:ea typeface="Trebuchet MS" charset="0"/>
              <a:cs typeface="Trebuchet MS" charset="0"/>
            </a:endParaRPr>
          </a:p>
          <a:p>
            <a:r>
              <a:rPr lang="en-US" sz="1800" i="1" dirty="0">
                <a:solidFill>
                  <a:srgbClr val="993300"/>
                </a:solidFill>
                <a:latin typeface="Trebuchet MS" charset="0"/>
                <a:ea typeface="Trebuchet MS" charset="0"/>
                <a:cs typeface="Trebuchet MS" charset="0"/>
              </a:rPr>
              <a:t>Data Governance System for K-12 Data, Policies and Procedures</a:t>
            </a:r>
            <a:r>
              <a:rPr lang="en-US" sz="1800" dirty="0">
                <a:solidFill>
                  <a:srgbClr val="993300"/>
                </a:solidFill>
                <a:latin typeface="Trebuchet MS" charset="0"/>
                <a:ea typeface="Trebuchet MS" charset="0"/>
                <a:cs typeface="Trebuchet MS" charset="0"/>
              </a:rPr>
              <a:t>, State of Washington, Office of Superintendent of Public Instruction, 2015 (See References for link) available at http://www.k12.wa.us/K12DataGovernance/pubdocs/DataGovernanceManual.pdf</a:t>
            </a:r>
          </a:p>
          <a:p>
            <a:endParaRPr lang="en-US" sz="1800" dirty="0">
              <a:solidFill>
                <a:srgbClr val="993300"/>
              </a:solidFill>
              <a:latin typeface="Trebuchet MS" charset="0"/>
              <a:ea typeface="Trebuchet MS" charset="0"/>
              <a:cs typeface="Trebuchet MS" charset="0"/>
            </a:endParaRPr>
          </a:p>
          <a:p>
            <a:r>
              <a:rPr lang="en-US" sz="1800" i="1" dirty="0">
                <a:solidFill>
                  <a:srgbClr val="993300"/>
                </a:solidFill>
                <a:latin typeface="Trebuchet MS" charset="0"/>
                <a:ea typeface="Trebuchet MS" charset="0"/>
                <a:cs typeface="Trebuchet MS" charset="0"/>
              </a:rPr>
              <a:t>See: Sample Data Governance and Management Policy </a:t>
            </a:r>
            <a:r>
              <a:rPr lang="en-US" sz="1800" dirty="0">
                <a:solidFill>
                  <a:srgbClr val="993300"/>
                </a:solidFill>
                <a:latin typeface="Trebuchet MS" charset="0"/>
                <a:ea typeface="Trebuchet MS" charset="0"/>
                <a:cs typeface="Trebuchet MS" charset="0"/>
              </a:rPr>
              <a:t>(See Appendix A)</a:t>
            </a:r>
          </a:p>
          <a:p>
            <a:endParaRPr lang="en-US" sz="1800" dirty="0">
              <a:solidFill>
                <a:srgbClr val="993300"/>
              </a:solidFill>
              <a:latin typeface="Trebuchet MS" charset="0"/>
              <a:ea typeface="Trebuchet MS" charset="0"/>
              <a:cs typeface="Trebuchet MS" charset="0"/>
            </a:endParaRPr>
          </a:p>
          <a:p>
            <a:endParaRPr lang="en-US" sz="1800" dirty="0">
              <a:solidFill>
                <a:srgbClr val="993300"/>
              </a:solidFill>
              <a:latin typeface="Trebuchet MS" charset="0"/>
              <a:ea typeface="Trebuchet MS" charset="0"/>
              <a:cs typeface="Trebuchet MS" charset="0"/>
            </a:endParaRPr>
          </a:p>
          <a:p>
            <a:endParaRPr lang="en-US" sz="2000" dirty="0">
              <a:solidFill>
                <a:schemeClr val="bg1"/>
              </a:solidFill>
              <a:latin typeface="Trebuchet MS" charset="0"/>
              <a:ea typeface="Trebuchet MS" charset="0"/>
              <a:cs typeface="Trebuchet MS" charset="0"/>
            </a:endParaRPr>
          </a:p>
        </p:txBody>
      </p:sp>
      <p:sp>
        <p:nvSpPr>
          <p:cNvPr id="4" name="Action Button: Return 3">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259255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Steward Identification List</a:t>
            </a:r>
          </a:p>
        </p:txBody>
      </p:sp>
      <p:sp>
        <p:nvSpPr>
          <p:cNvPr id="4" name="TextBox 3"/>
          <p:cNvSpPr txBox="1"/>
          <p:nvPr/>
        </p:nvSpPr>
        <p:spPr>
          <a:xfrm>
            <a:off x="228600" y="1524000"/>
            <a:ext cx="8610600" cy="2000548"/>
          </a:xfrm>
          <a:prstGeom prst="rect">
            <a:avLst/>
          </a:prstGeom>
          <a:noFill/>
        </p:spPr>
        <p:txBody>
          <a:bodyPr wrap="square" rtlCol="0">
            <a:spAutoFit/>
          </a:bodyPr>
          <a:lstStyle/>
          <a:p>
            <a:r>
              <a:rPr lang="en-US" sz="1600" dirty="0">
                <a:solidFill>
                  <a:schemeClr val="bg1"/>
                </a:solidFill>
                <a:latin typeface="Trebuchet MS" charset="0"/>
                <a:ea typeface="Trebuchet MS" charset="0"/>
                <a:cs typeface="Trebuchet MS" charset="0"/>
              </a:rPr>
              <a:t>A Data Steward Identification List can be used at the outset of establishing a data governance process and appended to the Data Governance and Management Policy.</a:t>
            </a:r>
            <a:endParaRPr lang="en-US" sz="1800" dirty="0">
              <a:solidFill>
                <a:srgbClr val="993300"/>
              </a:solidFill>
              <a:latin typeface="Trebuchet MS" charset="0"/>
              <a:ea typeface="Trebuchet MS" charset="0"/>
              <a:cs typeface="Trebuchet MS" charset="0"/>
            </a:endParaRPr>
          </a:p>
          <a:p>
            <a:endParaRPr lang="en-US" sz="1800" dirty="0">
              <a:solidFill>
                <a:srgbClr val="993300"/>
              </a:solidFill>
              <a:latin typeface="Trebuchet MS" charset="0"/>
              <a:ea typeface="Trebuchet MS" charset="0"/>
              <a:cs typeface="Trebuchet MS" charset="0"/>
            </a:endParaRPr>
          </a:p>
          <a:p>
            <a:r>
              <a:rPr lang="en-US" sz="1800" i="1" dirty="0">
                <a:solidFill>
                  <a:srgbClr val="993300"/>
                </a:solidFill>
                <a:latin typeface="Trebuchet MS" charset="0"/>
                <a:ea typeface="Trebuchet MS" charset="0"/>
                <a:cs typeface="Trebuchet MS" charset="0"/>
              </a:rPr>
              <a:t>See: Sample Data Steward Identification List </a:t>
            </a:r>
            <a:r>
              <a:rPr lang="en-US" sz="1800" dirty="0">
                <a:solidFill>
                  <a:srgbClr val="993300"/>
                </a:solidFill>
                <a:latin typeface="Trebuchet MS" charset="0"/>
                <a:ea typeface="Trebuchet MS" charset="0"/>
                <a:cs typeface="Trebuchet MS" charset="0"/>
              </a:rPr>
              <a:t>(See Appendix B)</a:t>
            </a:r>
          </a:p>
          <a:p>
            <a:endParaRPr lang="en-US" sz="1800" dirty="0">
              <a:solidFill>
                <a:srgbClr val="993300"/>
              </a:solidFill>
              <a:latin typeface="Trebuchet MS" charset="0"/>
              <a:ea typeface="Trebuchet MS" charset="0"/>
              <a:cs typeface="Trebuchet MS" charset="0"/>
            </a:endParaRPr>
          </a:p>
          <a:p>
            <a:endParaRPr lang="en-US" sz="1800" dirty="0">
              <a:solidFill>
                <a:srgbClr val="993300"/>
              </a:solidFill>
              <a:latin typeface="Trebuchet MS" charset="0"/>
              <a:ea typeface="Trebuchet MS" charset="0"/>
              <a:cs typeface="Trebuchet MS" charset="0"/>
            </a:endParaRPr>
          </a:p>
          <a:p>
            <a:endParaRPr lang="en-US" sz="2000" dirty="0">
              <a:solidFill>
                <a:schemeClr val="bg1"/>
              </a:solidFill>
              <a:latin typeface="Trebuchet MS" charset="0"/>
              <a:ea typeface="Trebuchet MS" charset="0"/>
              <a:cs typeface="Trebuchet MS" charset="0"/>
            </a:endParaRP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216223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Hierarchy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438400"/>
            <a:ext cx="6413500" cy="3327400"/>
          </a:xfrm>
          <a:prstGeom prst="rect">
            <a:avLst/>
          </a:prstGeom>
        </p:spPr>
      </p:pic>
      <p:sp>
        <p:nvSpPr>
          <p:cNvPr id="4" name="TextBox 3"/>
          <p:cNvSpPr txBox="1"/>
          <p:nvPr/>
        </p:nvSpPr>
        <p:spPr>
          <a:xfrm>
            <a:off x="228600" y="1524000"/>
            <a:ext cx="8610600" cy="1446550"/>
          </a:xfrm>
          <a:prstGeom prst="rect">
            <a:avLst/>
          </a:prstGeom>
          <a:noFill/>
        </p:spPr>
        <p:txBody>
          <a:bodyPr wrap="square" rtlCol="0">
            <a:spAutoFit/>
          </a:bodyPr>
          <a:lstStyle/>
          <a:p>
            <a:r>
              <a:rPr lang="en-US" sz="1600" dirty="0">
                <a:solidFill>
                  <a:schemeClr val="bg1"/>
                </a:solidFill>
                <a:latin typeface="Trebuchet MS" charset="0"/>
                <a:ea typeface="Trebuchet MS" charset="0"/>
                <a:cs typeface="Trebuchet MS" charset="0"/>
              </a:rPr>
              <a:t>Prior to developing a data dictionary, the structure of the data in the dictionary should be determined.  Below is a sample.</a:t>
            </a:r>
            <a:endParaRPr lang="en-US" sz="1800" dirty="0">
              <a:solidFill>
                <a:srgbClr val="993300"/>
              </a:solidFill>
              <a:latin typeface="Trebuchet MS" charset="0"/>
              <a:ea typeface="Trebuchet MS" charset="0"/>
              <a:cs typeface="Trebuchet MS" charset="0"/>
            </a:endParaRPr>
          </a:p>
          <a:p>
            <a:endParaRPr lang="en-US" sz="1800" dirty="0">
              <a:solidFill>
                <a:srgbClr val="993300"/>
              </a:solidFill>
              <a:latin typeface="Trebuchet MS" charset="0"/>
              <a:ea typeface="Trebuchet MS" charset="0"/>
              <a:cs typeface="Trebuchet MS" charset="0"/>
            </a:endParaRPr>
          </a:p>
          <a:p>
            <a:endParaRPr lang="en-US" sz="1800" dirty="0">
              <a:solidFill>
                <a:srgbClr val="993300"/>
              </a:solidFill>
              <a:latin typeface="Trebuchet MS" charset="0"/>
              <a:ea typeface="Trebuchet MS" charset="0"/>
              <a:cs typeface="Trebuchet MS" charset="0"/>
            </a:endParaRPr>
          </a:p>
          <a:p>
            <a:endParaRPr lang="en-US" sz="2000" dirty="0">
              <a:solidFill>
                <a:schemeClr val="bg1"/>
              </a:solidFill>
              <a:latin typeface="Trebuchet MS" charset="0"/>
              <a:ea typeface="Trebuchet MS" charset="0"/>
              <a:cs typeface="Trebuchet MS" charset="0"/>
            </a:endParaRPr>
          </a:p>
        </p:txBody>
      </p:sp>
      <p:sp>
        <p:nvSpPr>
          <p:cNvPr id="5" name="Action Button: Return 4">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311313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Dictionary</a:t>
            </a:r>
          </a:p>
        </p:txBody>
      </p:sp>
      <p:sp>
        <p:nvSpPr>
          <p:cNvPr id="6" name="TextBox 5"/>
          <p:cNvSpPr txBox="1"/>
          <p:nvPr/>
        </p:nvSpPr>
        <p:spPr>
          <a:xfrm>
            <a:off x="228600" y="1371600"/>
            <a:ext cx="8610600" cy="3416320"/>
          </a:xfrm>
          <a:prstGeom prst="rect">
            <a:avLst/>
          </a:prstGeom>
          <a:noFill/>
        </p:spPr>
        <p:txBody>
          <a:bodyPr wrap="square" rtlCol="0">
            <a:spAutoFit/>
          </a:bodyPr>
          <a:lstStyle/>
          <a:p>
            <a:r>
              <a:rPr lang="en-US" sz="2400" dirty="0">
                <a:solidFill>
                  <a:schemeClr val="bg1"/>
                </a:solidFill>
                <a:latin typeface="Trebuchet MS" charset="0"/>
                <a:ea typeface="Trebuchet MS" charset="0"/>
                <a:cs typeface="Trebuchet MS" charset="0"/>
              </a:rPr>
              <a:t>A Data Dictionary a set of information describing the contents, format, and structure of a database and the relationship between its elements, used to control access to and manipulation of the database.</a:t>
            </a:r>
          </a:p>
          <a:p>
            <a:endParaRPr lang="en-US" sz="2400" dirty="0">
              <a:solidFill>
                <a:schemeClr val="bg1"/>
              </a:solidFill>
              <a:latin typeface="Trebuchet MS" charset="0"/>
              <a:ea typeface="Trebuchet MS" charset="0"/>
              <a:cs typeface="Trebuchet MS" charset="0"/>
            </a:endParaRPr>
          </a:p>
          <a:p>
            <a:r>
              <a:rPr lang="en-US" sz="2400" dirty="0">
                <a:solidFill>
                  <a:schemeClr val="bg1"/>
                </a:solidFill>
                <a:latin typeface="Trebuchet MS" charset="0"/>
                <a:ea typeface="Trebuchet MS" charset="0"/>
                <a:cs typeface="Trebuchet MS" charset="0"/>
              </a:rPr>
              <a:t>The Data Dictionary conforms to the established data hierarchy and identifies information about each data element including definition, source system, business use, and technical metadata regarding the element.</a:t>
            </a:r>
          </a:p>
        </p:txBody>
      </p:sp>
      <p:sp>
        <p:nvSpPr>
          <p:cNvPr id="7" name="TextBox 6"/>
          <p:cNvSpPr txBox="1"/>
          <p:nvPr/>
        </p:nvSpPr>
        <p:spPr>
          <a:xfrm>
            <a:off x="2667000" y="5410200"/>
            <a:ext cx="5978944" cy="369332"/>
          </a:xfrm>
          <a:prstGeom prst="rect">
            <a:avLst/>
          </a:prstGeom>
          <a:noFill/>
        </p:spPr>
        <p:txBody>
          <a:bodyPr wrap="none" rtlCol="0">
            <a:spAutoFit/>
          </a:bodyPr>
          <a:lstStyle/>
          <a:p>
            <a:r>
              <a:rPr lang="en-US" sz="1800" i="1" dirty="0">
                <a:solidFill>
                  <a:srgbClr val="993300"/>
                </a:solidFill>
                <a:latin typeface="Trebuchet MS" charset="0"/>
                <a:ea typeface="Trebuchet MS" charset="0"/>
                <a:cs typeface="Trebuchet MS" charset="0"/>
              </a:rPr>
              <a:t>See: Sample Data Dictionary Template </a:t>
            </a:r>
            <a:r>
              <a:rPr lang="en-US" sz="1800" dirty="0">
                <a:solidFill>
                  <a:srgbClr val="993300"/>
                </a:solidFill>
                <a:latin typeface="Trebuchet MS" charset="0"/>
                <a:ea typeface="Trebuchet MS" charset="0"/>
                <a:cs typeface="Trebuchet MS" charset="0"/>
              </a:rPr>
              <a:t>(See Appendix C)</a:t>
            </a: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821791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Resolution Process</a:t>
            </a:r>
          </a:p>
        </p:txBody>
      </p:sp>
      <p:sp>
        <p:nvSpPr>
          <p:cNvPr id="4" name="Rectangle 2"/>
          <p:cNvSpPr>
            <a:spLocks noChangeArrowheads="1"/>
          </p:cNvSpPr>
          <p:nvPr/>
        </p:nvSpPr>
        <p:spPr bwMode="auto">
          <a:xfrm>
            <a:off x="457200" y="1235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1214511"/>
            <a:ext cx="7772400" cy="5347559"/>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Return 4">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432897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Data Governance and other Data and Information Concepts</a:t>
            </a:r>
          </a:p>
        </p:txBody>
      </p:sp>
      <p:sp>
        <p:nvSpPr>
          <p:cNvPr id="3" name="Subtitle 2"/>
          <p:cNvSpPr>
            <a:spLocks noGrp="1"/>
          </p:cNvSpPr>
          <p:nvPr>
            <p:ph type="subTitle" idx="1"/>
          </p:nvPr>
        </p:nvSpPr>
        <p:spPr/>
        <p:txBody>
          <a:bodyPr/>
          <a:lstStyle/>
          <a:p>
            <a:r>
              <a:rPr lang="en-US" dirty="0"/>
              <a:t>Data Governance’s relationship to Data Management, Information Management, Process Management, and Enterprise Architecture</a:t>
            </a:r>
          </a:p>
        </p:txBody>
      </p:sp>
      <p:sp>
        <p:nvSpPr>
          <p:cNvPr id="4" name="Action Button: Return 3">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647453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Data Management</a:t>
            </a:r>
          </a:p>
        </p:txBody>
      </p:sp>
      <p:pic>
        <p:nvPicPr>
          <p:cNvPr id="4" name="Picture 3"/>
          <p:cNvPicPr>
            <a:picLocks noChangeAspect="1"/>
          </p:cNvPicPr>
          <p:nvPr/>
        </p:nvPicPr>
        <p:blipFill>
          <a:blip r:embed="rId2"/>
          <a:stretch>
            <a:fillRect/>
          </a:stretch>
        </p:blipFill>
        <p:spPr>
          <a:xfrm>
            <a:off x="2336800" y="3124200"/>
            <a:ext cx="4470400" cy="3302000"/>
          </a:xfrm>
          <a:prstGeom prst="rect">
            <a:avLst/>
          </a:prstGeom>
        </p:spPr>
      </p:pic>
      <p:sp>
        <p:nvSpPr>
          <p:cNvPr id="5" name="Action Button: Return 4">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93205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Data Governance?</a:t>
            </a:r>
          </a:p>
        </p:txBody>
      </p:sp>
      <p:sp>
        <p:nvSpPr>
          <p:cNvPr id="3" name="TextBox 2"/>
          <p:cNvSpPr txBox="1"/>
          <p:nvPr/>
        </p:nvSpPr>
        <p:spPr>
          <a:xfrm>
            <a:off x="381000" y="1447800"/>
            <a:ext cx="8305800" cy="4401205"/>
          </a:xfrm>
          <a:prstGeom prst="rect">
            <a:avLst/>
          </a:prstGeom>
          <a:noFill/>
        </p:spPr>
        <p:txBody>
          <a:bodyPr wrap="square" rtlCol="0">
            <a:spAutoFit/>
          </a:bodyPr>
          <a:lstStyle/>
          <a:p>
            <a:r>
              <a:rPr lang="en-US" sz="2800" dirty="0">
                <a:solidFill>
                  <a:schemeClr val="bg1"/>
                </a:solidFill>
                <a:latin typeface="Trebuchet MS" charset="0"/>
                <a:ea typeface="Trebuchet MS" charset="0"/>
                <a:cs typeface="Trebuchet MS" charset="0"/>
              </a:rPr>
              <a:t>The overall management of the availability, usability, integrity, quality, and security of data. Data governance is both </a:t>
            </a:r>
            <a:r>
              <a:rPr lang="en-US" sz="2800" u="sng" dirty="0">
                <a:solidFill>
                  <a:srgbClr val="993300"/>
                </a:solidFill>
                <a:latin typeface="Trebuchet MS" charset="0"/>
                <a:ea typeface="Trebuchet MS" charset="0"/>
                <a:cs typeface="Trebuchet MS" charset="0"/>
              </a:rPr>
              <a:t>an organizational process and a structure</a:t>
            </a:r>
            <a:r>
              <a:rPr lang="en-US" sz="2800" dirty="0">
                <a:solidFill>
                  <a:schemeClr val="bg1"/>
                </a:solidFill>
                <a:latin typeface="Trebuchet MS" charset="0"/>
                <a:ea typeface="Trebuchet MS" charset="0"/>
                <a:cs typeface="Trebuchet MS" charset="0"/>
              </a:rPr>
              <a:t>. It establishes responsibility for data, organizing program area/agency staff to collaboratively and continuously improve data quality through the systematic creation and enforcement of </a:t>
            </a:r>
            <a:r>
              <a:rPr lang="en-US" sz="2800" u="sng" dirty="0">
                <a:solidFill>
                  <a:srgbClr val="993300"/>
                </a:solidFill>
                <a:latin typeface="Trebuchet MS" charset="0"/>
                <a:ea typeface="Trebuchet MS" charset="0"/>
                <a:cs typeface="Trebuchet MS" charset="0"/>
              </a:rPr>
              <a:t>policies, roles, responsibilities, and procedures</a:t>
            </a:r>
            <a:r>
              <a:rPr lang="en-US" sz="2800" dirty="0">
                <a:solidFill>
                  <a:schemeClr val="bg1"/>
                </a:solidFill>
                <a:latin typeface="Trebuchet MS" charset="0"/>
                <a:ea typeface="Trebuchet MS" charset="0"/>
                <a:cs typeface="Trebuchet MS" charset="0"/>
              </a:rPr>
              <a:t>.</a:t>
            </a:r>
          </a:p>
          <a:p>
            <a:endParaRPr lang="en-US" sz="2800" dirty="0">
              <a:solidFill>
                <a:schemeClr val="bg1"/>
              </a:solidFill>
              <a:latin typeface="Trebuchet MS" charset="0"/>
              <a:ea typeface="Trebuchet MS" charset="0"/>
              <a:cs typeface="Trebuchet MS" charset="0"/>
            </a:endParaRPr>
          </a:p>
        </p:txBody>
      </p:sp>
      <p:sp>
        <p:nvSpPr>
          <p:cNvPr id="4" name="TextBox 3"/>
          <p:cNvSpPr txBox="1"/>
          <p:nvPr/>
        </p:nvSpPr>
        <p:spPr>
          <a:xfrm>
            <a:off x="3276600" y="5433506"/>
            <a:ext cx="5410200" cy="830997"/>
          </a:xfrm>
          <a:prstGeom prst="rect">
            <a:avLst/>
          </a:prstGeom>
          <a:noFill/>
        </p:spPr>
        <p:txBody>
          <a:bodyPr wrap="square" rtlCol="0">
            <a:spAutoFit/>
          </a:bodyPr>
          <a:lstStyle/>
          <a:p>
            <a:pPr lvl="0"/>
            <a:r>
              <a:rPr lang="en-US" sz="1200" dirty="0">
                <a:solidFill>
                  <a:srgbClr val="993300"/>
                </a:solidFill>
                <a:latin typeface="Trebuchet MS" charset="0"/>
                <a:ea typeface="Trebuchet MS" charset="0"/>
                <a:cs typeface="Trebuchet MS" charset="0"/>
              </a:rPr>
              <a:t>The Center for IDEA Early Childhood Data Systems (2016) </a:t>
            </a:r>
            <a:r>
              <a:rPr lang="en-US" sz="1200" i="1" dirty="0">
                <a:solidFill>
                  <a:srgbClr val="993300"/>
                </a:solidFill>
                <a:latin typeface="Trebuchet MS" charset="0"/>
                <a:ea typeface="Trebuchet MS" charset="0"/>
                <a:cs typeface="Trebuchet MS" charset="0"/>
              </a:rPr>
              <a:t>Who’s in Charge? – Improving How You Manage and Govern Your Data System</a:t>
            </a:r>
            <a:r>
              <a:rPr lang="en-US" sz="1200" dirty="0">
                <a:solidFill>
                  <a:srgbClr val="993300"/>
                </a:solidFill>
                <a:latin typeface="Trebuchet MS" charset="0"/>
                <a:ea typeface="Trebuchet MS" charset="0"/>
                <a:cs typeface="Trebuchet MS" charset="0"/>
              </a:rPr>
              <a:t>, Presentation at 2016 Improving Data, Improving Outcomes Conference, New Orleans, LA</a:t>
            </a:r>
          </a:p>
          <a:p>
            <a:endParaRPr lang="en-US" sz="1200" dirty="0">
              <a:solidFill>
                <a:srgbClr val="993300"/>
              </a:solidFill>
              <a:latin typeface="Trebuchet MS" charset="0"/>
              <a:ea typeface="Trebuchet MS" charset="0"/>
              <a:cs typeface="Trebuchet MS" charset="0"/>
            </a:endParaRP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998851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Governance vs. Data Management</a:t>
            </a:r>
          </a:p>
        </p:txBody>
      </p:sp>
      <p:sp>
        <p:nvSpPr>
          <p:cNvPr id="3" name="TextBox 2"/>
          <p:cNvSpPr txBox="1"/>
          <p:nvPr/>
        </p:nvSpPr>
        <p:spPr>
          <a:xfrm>
            <a:off x="152400" y="1249402"/>
            <a:ext cx="8534400" cy="1046440"/>
          </a:xfrm>
          <a:prstGeom prst="rect">
            <a:avLst/>
          </a:prstGeom>
          <a:noFill/>
        </p:spPr>
        <p:txBody>
          <a:bodyPr wrap="square" rtlCol="0">
            <a:spAutoFit/>
          </a:bodyPr>
          <a:lstStyle/>
          <a:p>
            <a:r>
              <a:rPr lang="en-US" sz="1800" dirty="0">
                <a:solidFill>
                  <a:schemeClr val="bg1"/>
                </a:solidFill>
                <a:latin typeface="Trebuchet MS" charset="0"/>
                <a:ea typeface="Trebuchet MS" charset="0"/>
                <a:cs typeface="Trebuchet MS" charset="0"/>
              </a:rPr>
              <a:t>The DAMA</a:t>
            </a:r>
            <a:r>
              <a:rPr lang="en-US" sz="1800" baseline="30000" dirty="0">
                <a:solidFill>
                  <a:schemeClr val="bg1"/>
                </a:solidFill>
                <a:latin typeface="Trebuchet MS" charset="0"/>
                <a:ea typeface="Trebuchet MS" charset="0"/>
                <a:cs typeface="Trebuchet MS" charset="0"/>
              </a:rPr>
              <a:t>✻</a:t>
            </a:r>
            <a:r>
              <a:rPr lang="en-US" sz="1800" dirty="0">
                <a:solidFill>
                  <a:schemeClr val="bg1"/>
                </a:solidFill>
                <a:latin typeface="Trebuchet MS" charset="0"/>
                <a:ea typeface="Trebuchet MS" charset="0"/>
                <a:cs typeface="Trebuchet MS" charset="0"/>
              </a:rPr>
              <a:t> Dictionary of Data Management defines </a:t>
            </a:r>
            <a:r>
              <a:rPr lang="en-US" sz="1800" dirty="0">
                <a:solidFill>
                  <a:srgbClr val="993300"/>
                </a:solidFill>
                <a:latin typeface="Trebuchet MS" charset="0"/>
                <a:ea typeface="Trebuchet MS" charset="0"/>
                <a:cs typeface="Trebuchet MS" charset="0"/>
              </a:rPr>
              <a:t>Data Governance</a:t>
            </a:r>
            <a:r>
              <a:rPr lang="en-US" sz="1800" dirty="0">
                <a:solidFill>
                  <a:schemeClr val="bg1"/>
                </a:solidFill>
                <a:latin typeface="Trebuchet MS" charset="0"/>
                <a:ea typeface="Trebuchet MS" charset="0"/>
                <a:cs typeface="Trebuchet MS" charset="0"/>
              </a:rPr>
              <a:t> as:</a:t>
            </a:r>
          </a:p>
          <a:p>
            <a:endParaRPr lang="en-US" sz="800" dirty="0">
              <a:solidFill>
                <a:schemeClr val="bg1"/>
              </a:solidFill>
              <a:latin typeface="Trebuchet MS" charset="0"/>
              <a:ea typeface="Trebuchet MS" charset="0"/>
              <a:cs typeface="Trebuchet MS" charset="0"/>
            </a:endParaRPr>
          </a:p>
          <a:p>
            <a:pPr algn="ctr"/>
            <a:r>
              <a:rPr lang="en-US" sz="1800" dirty="0">
                <a:solidFill>
                  <a:srgbClr val="993300"/>
                </a:solidFill>
                <a:latin typeface="Trebuchet MS" charset="0"/>
                <a:ea typeface="Trebuchet MS" charset="0"/>
                <a:cs typeface="Trebuchet MS" charset="0"/>
              </a:rPr>
              <a:t> “The exercise of authority, control and shared decision making (planning, monitoring and enforcement) over the management of data assets.” </a:t>
            </a:r>
          </a:p>
        </p:txBody>
      </p:sp>
      <p:sp>
        <p:nvSpPr>
          <p:cNvPr id="4" name="TextBox 3"/>
          <p:cNvSpPr txBox="1"/>
          <p:nvPr/>
        </p:nvSpPr>
        <p:spPr>
          <a:xfrm>
            <a:off x="165099" y="2425700"/>
            <a:ext cx="4684693" cy="2585323"/>
          </a:xfrm>
          <a:prstGeom prst="rect">
            <a:avLst/>
          </a:prstGeom>
          <a:noFill/>
        </p:spPr>
        <p:txBody>
          <a:bodyPr wrap="square" rtlCol="0">
            <a:spAutoFit/>
          </a:bodyPr>
          <a:lstStyle/>
          <a:p>
            <a:r>
              <a:rPr lang="en-US" sz="1800" dirty="0">
                <a:solidFill>
                  <a:schemeClr val="bg1"/>
                </a:solidFill>
                <a:latin typeface="Trebuchet MS" charset="0"/>
                <a:ea typeface="Trebuchet MS" charset="0"/>
                <a:cs typeface="Trebuchet MS" charset="0"/>
              </a:rPr>
              <a:t>DAMA has identified 10 major functions of </a:t>
            </a:r>
            <a:r>
              <a:rPr lang="en-US" sz="1800" dirty="0">
                <a:solidFill>
                  <a:srgbClr val="993300"/>
                </a:solidFill>
                <a:latin typeface="Trebuchet MS" charset="0"/>
                <a:ea typeface="Trebuchet MS" charset="0"/>
                <a:cs typeface="Trebuchet MS" charset="0"/>
              </a:rPr>
              <a:t>Data Management </a:t>
            </a:r>
            <a:r>
              <a:rPr lang="en-US" sz="1800" dirty="0">
                <a:solidFill>
                  <a:schemeClr val="bg1"/>
                </a:solidFill>
                <a:latin typeface="Trebuchet MS" charset="0"/>
                <a:ea typeface="Trebuchet MS" charset="0"/>
                <a:cs typeface="Trebuchet MS" charset="0"/>
              </a:rPr>
              <a:t>in the DAMA-DMBOK (Data Management Body of Knowledge). Data Governance is identified as the core component of Data Management, tying together the other 9 disciplines, such as Data Architecture Management, Data Quality Management, Reference &amp; Master Data Management, etc.</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9793" y="2295842"/>
            <a:ext cx="3837007" cy="3921204"/>
          </a:xfrm>
          <a:prstGeom prst="rect">
            <a:avLst/>
          </a:prstGeom>
        </p:spPr>
      </p:pic>
      <p:sp>
        <p:nvSpPr>
          <p:cNvPr id="6" name="TextBox 5"/>
          <p:cNvSpPr txBox="1"/>
          <p:nvPr/>
        </p:nvSpPr>
        <p:spPr>
          <a:xfrm>
            <a:off x="165099" y="5329872"/>
            <a:ext cx="5067300" cy="1200329"/>
          </a:xfrm>
          <a:prstGeom prst="rect">
            <a:avLst/>
          </a:prstGeom>
          <a:noFill/>
        </p:spPr>
        <p:txBody>
          <a:bodyPr wrap="square" rtlCol="0">
            <a:spAutoFit/>
          </a:bodyPr>
          <a:lstStyle/>
          <a:p>
            <a:r>
              <a:rPr lang="en-US" sz="1200" baseline="30000" dirty="0">
                <a:solidFill>
                  <a:schemeClr val="bg1"/>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The Data Management Association (DAMA International) is the Premiere organization for data professionals worldwide. DAMA International is an international not-for-profit membership organization.  Its purpose is to promote the understanding, development, and practice of managing data and information to support business strategies.</a:t>
            </a:r>
          </a:p>
        </p:txBody>
      </p:sp>
      <p:sp>
        <p:nvSpPr>
          <p:cNvPr id="7" name="TextBox 6"/>
          <p:cNvSpPr txBox="1"/>
          <p:nvPr/>
        </p:nvSpPr>
        <p:spPr>
          <a:xfrm>
            <a:off x="3639956" y="6277578"/>
            <a:ext cx="4171052" cy="461665"/>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Harper, Jelani. (2015) </a:t>
            </a:r>
            <a:r>
              <a:rPr lang="en-US" sz="1200" i="1" dirty="0">
                <a:solidFill>
                  <a:srgbClr val="993300"/>
                </a:solidFill>
                <a:latin typeface="Trebuchet MS" charset="0"/>
                <a:ea typeface="Trebuchet MS" charset="0"/>
                <a:cs typeface="Trebuchet MS" charset="0"/>
              </a:rPr>
              <a:t>Distinguishing Data Management from Data Governance</a:t>
            </a:r>
            <a:r>
              <a:rPr lang="en-US" sz="1200" dirty="0">
                <a:solidFill>
                  <a:srgbClr val="993300"/>
                </a:solidFill>
                <a:latin typeface="Trebuchet MS" charset="0"/>
                <a:ea typeface="Trebuchet MS" charset="0"/>
                <a:cs typeface="Trebuchet MS" charset="0"/>
              </a:rPr>
              <a:t>. DataVersity Blog</a:t>
            </a:r>
          </a:p>
        </p:txBody>
      </p:sp>
      <p:sp>
        <p:nvSpPr>
          <p:cNvPr id="8" name="Action Button: Return 7">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689585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Governance vs. Data Management</a:t>
            </a:r>
          </a:p>
        </p:txBody>
      </p:sp>
      <p:sp>
        <p:nvSpPr>
          <p:cNvPr id="3" name="TextBox 2"/>
          <p:cNvSpPr txBox="1"/>
          <p:nvPr/>
        </p:nvSpPr>
        <p:spPr>
          <a:xfrm>
            <a:off x="152400" y="1524000"/>
            <a:ext cx="2895600" cy="646331"/>
          </a:xfrm>
          <a:prstGeom prst="rect">
            <a:avLst/>
          </a:prstGeom>
          <a:noFill/>
        </p:spPr>
        <p:txBody>
          <a:bodyPr wrap="square" rtlCol="0">
            <a:spAutoFit/>
          </a:bodyPr>
          <a:lstStyle/>
          <a:p>
            <a:r>
              <a:rPr lang="en-US" sz="1800" dirty="0">
                <a:solidFill>
                  <a:schemeClr val="bg1"/>
                </a:solidFill>
                <a:latin typeface="Trebuchet MS" charset="0"/>
                <a:ea typeface="Trebuchet MS" charset="0"/>
                <a:cs typeface="Trebuchet MS" charset="0"/>
              </a:rPr>
              <a:t>A more in-depth model of of Data Management </a:t>
            </a:r>
            <a:r>
              <a:rPr lang="mr-IN" sz="1800" dirty="0">
                <a:solidFill>
                  <a:schemeClr val="bg1"/>
                </a:solidFill>
                <a:latin typeface="Trebuchet MS" charset="0"/>
                <a:ea typeface="Trebuchet MS" charset="0"/>
                <a:cs typeface="Trebuchet MS" charset="0"/>
              </a:rPr>
              <a:t>…</a:t>
            </a:r>
            <a:endParaRPr lang="en-US" sz="1800" dirty="0">
              <a:solidFill>
                <a:schemeClr val="bg1"/>
              </a:solidFill>
              <a:latin typeface="Trebuchet MS" charset="0"/>
              <a:ea typeface="Trebuchet MS" charset="0"/>
              <a:cs typeface="Trebuchet MS" charset="0"/>
            </a:endParaRPr>
          </a:p>
        </p:txBody>
      </p:sp>
      <p:pic>
        <p:nvPicPr>
          <p:cNvPr id="4" name="Picture 3"/>
          <p:cNvPicPr>
            <a:picLocks noChangeAspect="1"/>
          </p:cNvPicPr>
          <p:nvPr/>
        </p:nvPicPr>
        <p:blipFill>
          <a:blip r:embed="rId2"/>
          <a:stretch>
            <a:fillRect/>
          </a:stretch>
        </p:blipFill>
        <p:spPr>
          <a:xfrm>
            <a:off x="2590800" y="1223682"/>
            <a:ext cx="5419276" cy="5287774"/>
          </a:xfrm>
          <a:prstGeom prst="rect">
            <a:avLst/>
          </a:prstGeom>
        </p:spPr>
      </p:pic>
      <p:sp>
        <p:nvSpPr>
          <p:cNvPr id="5" name="Rectangle 4"/>
          <p:cNvSpPr/>
          <p:nvPr/>
        </p:nvSpPr>
        <p:spPr bwMode="auto">
          <a:xfrm>
            <a:off x="6553200" y="6400800"/>
            <a:ext cx="1456876" cy="304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6" name="Rectangle 5"/>
          <p:cNvSpPr/>
          <p:nvPr/>
        </p:nvSpPr>
        <p:spPr bwMode="auto">
          <a:xfrm>
            <a:off x="6781800" y="6206656"/>
            <a:ext cx="1456876" cy="304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7" name="Action Button: Return 6">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690006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Governance vs. Data Management</a:t>
            </a:r>
          </a:p>
        </p:txBody>
      </p:sp>
      <p:sp>
        <p:nvSpPr>
          <p:cNvPr id="3" name="TextBox 2"/>
          <p:cNvSpPr txBox="1"/>
          <p:nvPr/>
        </p:nvSpPr>
        <p:spPr>
          <a:xfrm>
            <a:off x="127000" y="1344136"/>
            <a:ext cx="8712200" cy="1477328"/>
          </a:xfrm>
          <a:prstGeom prst="rect">
            <a:avLst/>
          </a:prstGeom>
          <a:noFill/>
        </p:spPr>
        <p:txBody>
          <a:bodyPr wrap="square" rtlCol="0">
            <a:spAutoFit/>
          </a:bodyPr>
          <a:lstStyle/>
          <a:p>
            <a:r>
              <a:rPr lang="en-US" sz="1800" dirty="0">
                <a:solidFill>
                  <a:schemeClr val="bg1"/>
                </a:solidFill>
                <a:latin typeface="Trebuchet MS" charset="0"/>
                <a:ea typeface="Trebuchet MS" charset="0"/>
                <a:cs typeface="Trebuchet MS" charset="0"/>
              </a:rPr>
              <a:t>Governance is part of the overall management of data. Specifically, Data Management consists of several different realms; one of the most notable is Data Governance. This viewpoint is substantiated by the </a:t>
            </a:r>
            <a:r>
              <a:rPr lang="en-US" sz="1800" dirty="0">
                <a:solidFill>
                  <a:srgbClr val="993300"/>
                </a:solidFill>
                <a:latin typeface="Trebuchet MS" charset="0"/>
                <a:ea typeface="Trebuchet MS" charset="0"/>
                <a:cs typeface="Trebuchet MS" charset="0"/>
              </a:rPr>
              <a:t>Data Management Maturity (DMM) model </a:t>
            </a:r>
            <a:r>
              <a:rPr lang="en-US" sz="1800" dirty="0">
                <a:solidFill>
                  <a:schemeClr val="bg1"/>
                </a:solidFill>
                <a:latin typeface="Trebuchet MS" charset="0"/>
                <a:ea typeface="Trebuchet MS" charset="0"/>
                <a:cs typeface="Trebuchet MS" charset="0"/>
              </a:rPr>
              <a:t>formulated by the Capability Maturity Model Integration (CMMI) Institute.</a:t>
            </a:r>
          </a:p>
        </p:txBody>
      </p:sp>
      <p:sp>
        <p:nvSpPr>
          <p:cNvPr id="4" name="TextBox 3"/>
          <p:cNvSpPr txBox="1"/>
          <p:nvPr/>
        </p:nvSpPr>
        <p:spPr>
          <a:xfrm>
            <a:off x="127000" y="2959100"/>
            <a:ext cx="4241800" cy="3416320"/>
          </a:xfrm>
          <a:prstGeom prst="rect">
            <a:avLst/>
          </a:prstGeom>
          <a:noFill/>
        </p:spPr>
        <p:txBody>
          <a:bodyPr wrap="square" rtlCol="0">
            <a:spAutoFit/>
          </a:bodyPr>
          <a:lstStyle/>
          <a:p>
            <a:r>
              <a:rPr lang="en-US" sz="1800" dirty="0">
                <a:solidFill>
                  <a:schemeClr val="bg1"/>
                </a:solidFill>
                <a:latin typeface="Trebuchet MS" charset="0"/>
                <a:ea typeface="Trebuchet MS" charset="0"/>
                <a:cs typeface="Trebuchet MS" charset="0"/>
              </a:rPr>
              <a:t>Adding to the confusion is the fact that for every reference to Data Management and Data Governance, there is seemingly another for Information Management and Information Governance. There are also varying subsets of these terms such as Enterprise Information Management, Master Data Management, Metadata Management, Lifecycle Management, and myriad others.</a:t>
            </a:r>
          </a:p>
        </p:txBody>
      </p:sp>
      <p:pic>
        <p:nvPicPr>
          <p:cNvPr id="5" name="Picture 4"/>
          <p:cNvPicPr>
            <a:picLocks noChangeAspect="1"/>
          </p:cNvPicPr>
          <p:nvPr/>
        </p:nvPicPr>
        <p:blipFill>
          <a:blip r:embed="rId2"/>
          <a:stretch>
            <a:fillRect/>
          </a:stretch>
        </p:blipFill>
        <p:spPr>
          <a:xfrm>
            <a:off x="4635500" y="2821464"/>
            <a:ext cx="3810000" cy="3175000"/>
          </a:xfrm>
          <a:prstGeom prst="rect">
            <a:avLst/>
          </a:prstGeom>
        </p:spPr>
      </p:pic>
      <p:sp>
        <p:nvSpPr>
          <p:cNvPr id="6" name="TextBox 5"/>
          <p:cNvSpPr txBox="1"/>
          <p:nvPr/>
        </p:nvSpPr>
        <p:spPr>
          <a:xfrm>
            <a:off x="3690756" y="5996464"/>
            <a:ext cx="4171052" cy="461665"/>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Harper, Jelani. (2015) </a:t>
            </a:r>
            <a:r>
              <a:rPr lang="en-US" sz="1200" i="1" dirty="0">
                <a:solidFill>
                  <a:srgbClr val="993300"/>
                </a:solidFill>
                <a:latin typeface="Trebuchet MS" charset="0"/>
                <a:ea typeface="Trebuchet MS" charset="0"/>
                <a:cs typeface="Trebuchet MS" charset="0"/>
              </a:rPr>
              <a:t>Distinguishing Data Management from Data Governance</a:t>
            </a:r>
            <a:r>
              <a:rPr lang="en-US" sz="1200" dirty="0">
                <a:solidFill>
                  <a:srgbClr val="993300"/>
                </a:solidFill>
                <a:latin typeface="Trebuchet MS" charset="0"/>
                <a:ea typeface="Trebuchet MS" charset="0"/>
                <a:cs typeface="Trebuchet MS" charset="0"/>
              </a:rPr>
              <a:t>. DataVersity Blog</a:t>
            </a:r>
          </a:p>
        </p:txBody>
      </p:sp>
      <p:sp>
        <p:nvSpPr>
          <p:cNvPr id="7" name="Action Button: Return 6">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35178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Management Backgrounder: Data Quality</a:t>
            </a:r>
          </a:p>
        </p:txBody>
      </p:sp>
      <p:sp>
        <p:nvSpPr>
          <p:cNvPr id="3" name="TextBox 2"/>
          <p:cNvSpPr txBox="1"/>
          <p:nvPr/>
        </p:nvSpPr>
        <p:spPr>
          <a:xfrm>
            <a:off x="152400" y="1447800"/>
            <a:ext cx="8534400" cy="4647426"/>
          </a:xfrm>
          <a:prstGeom prst="rect">
            <a:avLst/>
          </a:prstGeom>
          <a:noFill/>
        </p:spPr>
        <p:txBody>
          <a:bodyPr wrap="square" rtlCol="0">
            <a:spAutoFit/>
          </a:bodyPr>
          <a:lstStyle/>
          <a:p>
            <a:r>
              <a:rPr lang="en-US" sz="2000" dirty="0">
                <a:solidFill>
                  <a:srgbClr val="993300"/>
                </a:solidFill>
                <a:latin typeface="Trebuchet MS" charset="0"/>
                <a:ea typeface="Trebuchet MS" charset="0"/>
                <a:cs typeface="Trebuchet MS" charset="0"/>
              </a:rPr>
              <a:t>What is it? </a:t>
            </a:r>
          </a:p>
          <a:p>
            <a:r>
              <a:rPr lang="en-US" sz="1600" dirty="0">
                <a:solidFill>
                  <a:schemeClr val="bg1"/>
                </a:solidFill>
                <a:latin typeface="Trebuchet MS" charset="0"/>
                <a:ea typeface="Trebuchet MS" charset="0"/>
                <a:cs typeface="Trebuchet MS" charset="0"/>
              </a:rPr>
              <a:t>Data quality is the practice of making sure data is accurate and usable for its intended purpose. Just like ISO 9000 quality management in manufacturing, data quality should be leveraged at every step of a data management process. This starts from the moment data is accessed, through various integration points with other data, and even includes the point before it is published, reported on or referenced at another destination.</a:t>
            </a:r>
          </a:p>
          <a:p>
            <a:r>
              <a:rPr lang="en-US" sz="1600" dirty="0">
                <a:solidFill>
                  <a:schemeClr val="bg1"/>
                </a:solidFill>
                <a:latin typeface="Trebuchet MS" charset="0"/>
                <a:ea typeface="Trebuchet MS" charset="0"/>
                <a:cs typeface="Trebuchet MS" charset="0"/>
              </a:rPr>
              <a:t> </a:t>
            </a:r>
          </a:p>
          <a:p>
            <a:r>
              <a:rPr lang="en-US" sz="2000" dirty="0">
                <a:solidFill>
                  <a:srgbClr val="993300"/>
                </a:solidFill>
                <a:latin typeface="Trebuchet MS" charset="0"/>
                <a:ea typeface="Trebuchet MS" charset="0"/>
                <a:cs typeface="Trebuchet MS" charset="0"/>
              </a:rPr>
              <a:t>Why is it important? </a:t>
            </a:r>
          </a:p>
          <a:p>
            <a:r>
              <a:rPr lang="en-US" sz="1600" dirty="0">
                <a:solidFill>
                  <a:schemeClr val="bg1"/>
                </a:solidFill>
                <a:latin typeface="Trebuchet MS" charset="0"/>
                <a:ea typeface="Trebuchet MS" charset="0"/>
                <a:cs typeface="Trebuchet MS" charset="0"/>
              </a:rPr>
              <a:t>It is quite easy to store data, but what is the value of that data if it is incorrect or unusable?  A simple example is a le with the text “123 MAIN ST Anytown, AZ 12345” in it. Any computer can store this information and provide it to a user, but without help, it can’t determine that this record is an address, which part of the address is the state, or whether mail sent to the address will even get there. Correcting a simple, single record manually is easy, but just try to perform this process for hundreds, thousands or even millions of records! It’s much faster to use a data quality solution that can standardize, parse and verify in an automated, consistent way. By doing so at every step, risks like sending mail to a customer’s incorrect address can be eliminated </a:t>
            </a:r>
          </a:p>
          <a:p>
            <a:endParaRPr lang="en-US" sz="1600" dirty="0">
              <a:solidFill>
                <a:schemeClr val="bg1"/>
              </a:solidFill>
              <a:latin typeface="Trebuchet MS" charset="0"/>
              <a:ea typeface="Trebuchet MS" charset="0"/>
              <a:cs typeface="Trebuchet MS" charset="0"/>
            </a:endParaRPr>
          </a:p>
        </p:txBody>
      </p:sp>
      <p:sp>
        <p:nvSpPr>
          <p:cNvPr id="5" name="TextBox 4"/>
          <p:cNvSpPr txBox="1"/>
          <p:nvPr/>
        </p:nvSpPr>
        <p:spPr>
          <a:xfrm>
            <a:off x="4381500" y="5887123"/>
            <a:ext cx="3352800" cy="646331"/>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Data Management Backgrounder: What it is – and why it matters (SAS Institute 2015)</a:t>
            </a:r>
          </a:p>
          <a:p>
            <a:endParaRPr lang="en-US" sz="1200" dirty="0">
              <a:solidFill>
                <a:srgbClr val="993300"/>
              </a:solidFill>
              <a:latin typeface="Trebuchet MS" charset="0"/>
              <a:ea typeface="Trebuchet MS" charset="0"/>
              <a:cs typeface="Trebuchet MS" charset="0"/>
            </a:endParaRPr>
          </a:p>
        </p:txBody>
      </p:sp>
      <p:sp>
        <p:nvSpPr>
          <p:cNvPr id="6" name="Action Button: Return 5">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671292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Management Backgrounder: Data Integration</a:t>
            </a:r>
          </a:p>
        </p:txBody>
      </p:sp>
      <p:sp>
        <p:nvSpPr>
          <p:cNvPr id="3" name="TextBox 2"/>
          <p:cNvSpPr txBox="1"/>
          <p:nvPr/>
        </p:nvSpPr>
        <p:spPr>
          <a:xfrm>
            <a:off x="304800" y="1524000"/>
            <a:ext cx="8382000" cy="5139869"/>
          </a:xfrm>
          <a:prstGeom prst="rect">
            <a:avLst/>
          </a:prstGeom>
          <a:noFill/>
        </p:spPr>
        <p:txBody>
          <a:bodyPr wrap="square" rtlCol="0">
            <a:spAutoFit/>
          </a:bodyPr>
          <a:lstStyle/>
          <a:p>
            <a:r>
              <a:rPr lang="en-US" sz="2000" dirty="0">
                <a:solidFill>
                  <a:srgbClr val="993300"/>
                </a:solidFill>
                <a:latin typeface="Trebuchet MS" charset="0"/>
                <a:ea typeface="Trebuchet MS" charset="0"/>
                <a:cs typeface="Trebuchet MS" charset="0"/>
              </a:rPr>
              <a:t>What is it? </a:t>
            </a:r>
          </a:p>
          <a:p>
            <a:r>
              <a:rPr lang="en-US" sz="1600" dirty="0">
                <a:solidFill>
                  <a:schemeClr val="bg1"/>
                </a:solidFill>
                <a:latin typeface="Trebuchet MS" charset="0"/>
                <a:ea typeface="Trebuchet MS" charset="0"/>
                <a:cs typeface="Trebuchet MS" charset="0"/>
              </a:rPr>
              <a:t>Once you have accessed the data, what do you do with it? A pretty common next step is to combine it with other data to present the unified results. Data integration is the process that defines the steps to do this, and data integration tools help you design and automate the steps that do this work. The most common types of data integration tools are known as ETL, which stands for extract, transform and load, and ELT, which stands for extract, load and transform. Today, data integration isn’t limited to movements between databases. With the availability of in-memory servers, you might be loading data straight into memory, which bypasses the traditional database altogether.</a:t>
            </a:r>
          </a:p>
          <a:p>
            <a:r>
              <a:rPr lang="en-US" sz="1600" dirty="0">
                <a:solidFill>
                  <a:schemeClr val="bg1"/>
                </a:solidFill>
                <a:latin typeface="Trebuchet MS" charset="0"/>
                <a:ea typeface="Trebuchet MS" charset="0"/>
                <a:cs typeface="Trebuchet MS" charset="0"/>
              </a:rPr>
              <a:t> </a:t>
            </a:r>
          </a:p>
          <a:p>
            <a:r>
              <a:rPr lang="en-US" sz="2000" dirty="0">
                <a:solidFill>
                  <a:srgbClr val="993300"/>
                </a:solidFill>
                <a:latin typeface="Trebuchet MS" charset="0"/>
                <a:ea typeface="Trebuchet MS" charset="0"/>
                <a:cs typeface="Trebuchet MS" charset="0"/>
              </a:rPr>
              <a:t>Why is it important? </a:t>
            </a:r>
          </a:p>
          <a:p>
            <a:r>
              <a:rPr lang="en-US" sz="1600" dirty="0">
                <a:solidFill>
                  <a:schemeClr val="bg1"/>
                </a:solidFill>
                <a:latin typeface="Trebuchet MS" charset="0"/>
                <a:ea typeface="Trebuchet MS" charset="0"/>
                <a:cs typeface="Trebuchet MS" charset="0"/>
              </a:rPr>
              <a:t>Data integration is what allows organizations to create blended combinations of data that are ultimately more useful for making decisions. For example, one set of data might include a list of all customer names and their addresses. Another set of data might be a list of online activity and the customer names. By itself, each set of data is relevant and can tell you something important. But when you integrate elements of both data sets, you can start to answer questions like, “Who are my best customers?” “What is the next best offer?” Combining some key information from each set of data would allow you to create the best customer experience. </a:t>
            </a:r>
          </a:p>
          <a:p>
            <a:endParaRPr lang="en-US" sz="1600" dirty="0">
              <a:solidFill>
                <a:schemeClr val="bg1"/>
              </a:solidFill>
              <a:latin typeface="Trebuchet MS" charset="0"/>
              <a:ea typeface="Trebuchet MS" charset="0"/>
              <a:cs typeface="Trebuchet MS" charset="0"/>
            </a:endParaRPr>
          </a:p>
        </p:txBody>
      </p:sp>
      <p:sp>
        <p:nvSpPr>
          <p:cNvPr id="4" name="TextBox 3"/>
          <p:cNvSpPr txBox="1"/>
          <p:nvPr/>
        </p:nvSpPr>
        <p:spPr>
          <a:xfrm>
            <a:off x="4216400" y="6098191"/>
            <a:ext cx="3352800" cy="646331"/>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Data Management Backgrounder: What it is – and why it matters (SAS Institute 2015)</a:t>
            </a:r>
          </a:p>
          <a:p>
            <a:endParaRPr lang="en-US" sz="1200" dirty="0">
              <a:solidFill>
                <a:srgbClr val="993300"/>
              </a:solidFill>
              <a:latin typeface="Trebuchet MS" charset="0"/>
              <a:ea typeface="Trebuchet MS" charset="0"/>
              <a:cs typeface="Trebuchet MS" charset="0"/>
            </a:endParaRP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707185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Management Backgrounder: Data Federation</a:t>
            </a:r>
          </a:p>
        </p:txBody>
      </p:sp>
      <p:sp>
        <p:nvSpPr>
          <p:cNvPr id="3" name="TextBox 2"/>
          <p:cNvSpPr txBox="1"/>
          <p:nvPr/>
        </p:nvSpPr>
        <p:spPr>
          <a:xfrm>
            <a:off x="381000" y="1600200"/>
            <a:ext cx="8153400" cy="4419600"/>
          </a:xfrm>
          <a:prstGeom prst="rect">
            <a:avLst/>
          </a:prstGeom>
          <a:noFill/>
        </p:spPr>
        <p:txBody>
          <a:bodyPr wrap="square" rtlCol="0">
            <a:spAutoFit/>
          </a:bodyPr>
          <a:lstStyle/>
          <a:p>
            <a:endParaRPr lang="en-US" dirty="0"/>
          </a:p>
        </p:txBody>
      </p:sp>
      <p:sp>
        <p:nvSpPr>
          <p:cNvPr id="6" name="TextBox 5"/>
          <p:cNvSpPr txBox="1"/>
          <p:nvPr/>
        </p:nvSpPr>
        <p:spPr>
          <a:xfrm>
            <a:off x="228600" y="1447800"/>
            <a:ext cx="8534400" cy="4893647"/>
          </a:xfrm>
          <a:prstGeom prst="rect">
            <a:avLst/>
          </a:prstGeom>
          <a:noFill/>
        </p:spPr>
        <p:txBody>
          <a:bodyPr wrap="square" rtlCol="0">
            <a:spAutoFit/>
          </a:bodyPr>
          <a:lstStyle/>
          <a:p>
            <a:r>
              <a:rPr lang="en-US" sz="2000" dirty="0">
                <a:solidFill>
                  <a:srgbClr val="993300"/>
                </a:solidFill>
                <a:latin typeface="Trebuchet MS" charset="0"/>
                <a:ea typeface="Trebuchet MS" charset="0"/>
                <a:cs typeface="Trebuchet MS" charset="0"/>
              </a:rPr>
              <a:t>What is it? </a:t>
            </a:r>
          </a:p>
          <a:p>
            <a:r>
              <a:rPr lang="en-US" sz="1600" dirty="0">
                <a:solidFill>
                  <a:schemeClr val="bg1"/>
                </a:solidFill>
                <a:latin typeface="Trebuchet MS" charset="0"/>
                <a:ea typeface="Trebuchet MS" charset="0"/>
                <a:cs typeface="Trebuchet MS" charset="0"/>
              </a:rPr>
              <a:t>Data federation is a special kind of data integration. The ETL and ELT types of data integration combine data and then store it elsewhere for use, in the past within a data mart or data warehouse. But what if you simply want to look at</a:t>
            </a:r>
          </a:p>
          <a:p>
            <a:r>
              <a:rPr lang="en-US" sz="1600" dirty="0">
                <a:solidFill>
                  <a:schemeClr val="bg1"/>
                </a:solidFill>
                <a:latin typeface="Trebuchet MS" charset="0"/>
                <a:ea typeface="Trebuchet MS" charset="0"/>
                <a:cs typeface="Trebuchet MS" charset="0"/>
              </a:rPr>
              <a:t>the combined results without the need to move and store it beforehand? Data federation provides the capacity to do just that, allowing you to access the combined data at the time it is requested.</a:t>
            </a:r>
          </a:p>
          <a:p>
            <a:endParaRPr lang="en-US" sz="1600" dirty="0">
              <a:solidFill>
                <a:schemeClr val="bg1"/>
              </a:solidFill>
              <a:latin typeface="Trebuchet MS" charset="0"/>
              <a:ea typeface="Trebuchet MS" charset="0"/>
              <a:cs typeface="Trebuchet MS" charset="0"/>
            </a:endParaRPr>
          </a:p>
          <a:p>
            <a:r>
              <a:rPr lang="en-US" sz="2000" dirty="0">
                <a:solidFill>
                  <a:srgbClr val="993300"/>
                </a:solidFill>
                <a:latin typeface="Trebuchet MS" charset="0"/>
                <a:ea typeface="Trebuchet MS" charset="0"/>
                <a:cs typeface="Trebuchet MS" charset="0"/>
              </a:rPr>
              <a:t>Why is it important? </a:t>
            </a:r>
          </a:p>
          <a:p>
            <a:r>
              <a:rPr lang="en-US" sz="1600" dirty="0">
                <a:solidFill>
                  <a:schemeClr val="bg1"/>
                </a:solidFill>
                <a:latin typeface="Trebuchet MS" charset="0"/>
                <a:ea typeface="Trebuchet MS" charset="0"/>
                <a:cs typeface="Trebuchet MS" charset="0"/>
              </a:rPr>
              <a:t>While many ETL and ELT data integration tools can run very fast, their results can only ever represent a snapshot of what happened at a certain point in time when the process ran. With data federation, a result is generated based on what the sources of data look like at the time the result is requested. This allows for a timelier and potentially more accurate view of information. Imagine you’re buying a gift for your loved one at the store. As you check out, you receive an offer for another item that complements the gift you’ve chosen and happens to be something your loved one would enjoy. Even better – the item is in stock in the same store. Thanks to real-time analysis of next-best offer data and location data, the retailer enhances your shopping experience by delivering a convenient, relevant offer to you at the right time and the right place.</a:t>
            </a:r>
          </a:p>
        </p:txBody>
      </p:sp>
      <p:sp>
        <p:nvSpPr>
          <p:cNvPr id="5" name="TextBox 4"/>
          <p:cNvSpPr txBox="1"/>
          <p:nvPr/>
        </p:nvSpPr>
        <p:spPr>
          <a:xfrm>
            <a:off x="4191000" y="6260146"/>
            <a:ext cx="3352800" cy="646331"/>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Data Management Backgrounder: What it is – and why it matters (SAS Institute 2015)</a:t>
            </a:r>
          </a:p>
          <a:p>
            <a:endParaRPr lang="en-US" sz="1200" dirty="0">
              <a:solidFill>
                <a:srgbClr val="993300"/>
              </a:solidFill>
              <a:latin typeface="Trebuchet MS" charset="0"/>
              <a:ea typeface="Trebuchet MS" charset="0"/>
              <a:cs typeface="Trebuchet MS" charset="0"/>
            </a:endParaRPr>
          </a:p>
        </p:txBody>
      </p:sp>
      <p:sp>
        <p:nvSpPr>
          <p:cNvPr id="7" name="Action Button: Return 6">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918059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Management Backgrounder: Data Governance</a:t>
            </a:r>
          </a:p>
        </p:txBody>
      </p:sp>
      <p:sp>
        <p:nvSpPr>
          <p:cNvPr id="3" name="TextBox 2"/>
          <p:cNvSpPr txBox="1"/>
          <p:nvPr/>
        </p:nvSpPr>
        <p:spPr>
          <a:xfrm>
            <a:off x="152400" y="1447800"/>
            <a:ext cx="8534400" cy="4647426"/>
          </a:xfrm>
          <a:prstGeom prst="rect">
            <a:avLst/>
          </a:prstGeom>
          <a:noFill/>
        </p:spPr>
        <p:txBody>
          <a:bodyPr wrap="square" rtlCol="0">
            <a:spAutoFit/>
          </a:bodyPr>
          <a:lstStyle/>
          <a:p>
            <a:r>
              <a:rPr lang="en-US" sz="2000" dirty="0">
                <a:solidFill>
                  <a:srgbClr val="993300"/>
                </a:solidFill>
                <a:latin typeface="Trebuchet MS" charset="0"/>
                <a:ea typeface="Trebuchet MS" charset="0"/>
                <a:cs typeface="Trebuchet MS" charset="0"/>
              </a:rPr>
              <a:t>What is it? </a:t>
            </a:r>
          </a:p>
          <a:p>
            <a:r>
              <a:rPr lang="en-US" sz="1600" dirty="0">
                <a:solidFill>
                  <a:schemeClr val="bg1"/>
                </a:solidFill>
                <a:latin typeface="Trebuchet MS" charset="0"/>
                <a:ea typeface="Trebuchet MS" charset="0"/>
                <a:cs typeface="Trebuchet MS" charset="0"/>
              </a:rPr>
              <a:t>Data governance is the exercise of decision-making authority over the processes that manage your organization’s data. Or to put it another way, it’s making sure that your data strategy is aligned to your business strategy.</a:t>
            </a:r>
          </a:p>
          <a:p>
            <a:endParaRPr lang="en-US" sz="1600" dirty="0">
              <a:solidFill>
                <a:schemeClr val="bg1"/>
              </a:solidFill>
              <a:latin typeface="Trebuchet MS" charset="0"/>
              <a:ea typeface="Trebuchet MS" charset="0"/>
              <a:cs typeface="Trebuchet MS" charset="0"/>
            </a:endParaRPr>
          </a:p>
          <a:p>
            <a:r>
              <a:rPr lang="en-US" sz="2000" dirty="0">
                <a:solidFill>
                  <a:srgbClr val="993300"/>
                </a:solidFill>
                <a:latin typeface="Trebuchet MS" charset="0"/>
                <a:ea typeface="Trebuchet MS" charset="0"/>
                <a:cs typeface="Trebuchet MS" charset="0"/>
              </a:rPr>
              <a:t>Why is it important? </a:t>
            </a:r>
          </a:p>
          <a:p>
            <a:r>
              <a:rPr lang="en-US" sz="1600" dirty="0">
                <a:solidFill>
                  <a:schemeClr val="bg1"/>
                </a:solidFill>
                <a:latin typeface="Trebuchet MS" charset="0"/>
                <a:ea typeface="Trebuchet MS" charset="0"/>
                <a:cs typeface="Trebuchet MS" charset="0"/>
              </a:rPr>
              <a:t>Data governance starts by asking general business questions and developing policies around the answers: How does your organization use its data? What are the constraints you have to work within? What is the regulatory environment? Who has responsibility over the data? Once the answers to these questions are known, rules that enforce them can be defined. Examples of such rules might be defining what data users can access, defining which users can change the data versus simply view it, and defining how exceptions to rules are handled. Data governance tools can then be used to control and manage the rules, trace how they are handled, and deliver reports for audit purposes.</a:t>
            </a:r>
          </a:p>
          <a:p>
            <a:r>
              <a:rPr lang="en-US" sz="1600" dirty="0">
                <a:solidFill>
                  <a:schemeClr val="bg1"/>
                </a:solidFill>
                <a:latin typeface="Trebuchet MS" charset="0"/>
                <a:ea typeface="Trebuchet MS" charset="0"/>
                <a:cs typeface="Trebuchet MS" charset="0"/>
              </a:rPr>
              <a:t>The auditability aspect of this is perhaps the most vital, as the organization’s leaders have to sign o  on the accuracy of  financial reports to governance boards, shareholders, customers and governmental bodies. It’s a heavy responsibility and one that carries the risk of censure, heavy fines and even legal action if not handled correctly.</a:t>
            </a:r>
          </a:p>
        </p:txBody>
      </p:sp>
      <p:sp>
        <p:nvSpPr>
          <p:cNvPr id="4" name="TextBox 3"/>
          <p:cNvSpPr txBox="1"/>
          <p:nvPr/>
        </p:nvSpPr>
        <p:spPr>
          <a:xfrm>
            <a:off x="4191000" y="6000660"/>
            <a:ext cx="3352800" cy="646331"/>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Data Management Backgrounder: What it is – and why it matters (SAS Institute 2015)</a:t>
            </a:r>
          </a:p>
          <a:p>
            <a:endParaRPr lang="en-US" sz="1200" dirty="0">
              <a:solidFill>
                <a:srgbClr val="993300"/>
              </a:solidFill>
              <a:latin typeface="Trebuchet MS" charset="0"/>
              <a:ea typeface="Trebuchet MS" charset="0"/>
              <a:cs typeface="Trebuchet MS" charset="0"/>
            </a:endParaRP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0587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Management Backgrounder: Master Data Management</a:t>
            </a:r>
          </a:p>
        </p:txBody>
      </p:sp>
      <p:sp>
        <p:nvSpPr>
          <p:cNvPr id="3" name="TextBox 2"/>
          <p:cNvSpPr txBox="1"/>
          <p:nvPr/>
        </p:nvSpPr>
        <p:spPr>
          <a:xfrm>
            <a:off x="228600" y="1371600"/>
            <a:ext cx="8534400" cy="4893647"/>
          </a:xfrm>
          <a:prstGeom prst="rect">
            <a:avLst/>
          </a:prstGeom>
          <a:noFill/>
        </p:spPr>
        <p:txBody>
          <a:bodyPr wrap="square" rtlCol="0">
            <a:spAutoFit/>
          </a:bodyPr>
          <a:lstStyle/>
          <a:p>
            <a:r>
              <a:rPr lang="en-US" sz="2000" dirty="0">
                <a:solidFill>
                  <a:srgbClr val="993300"/>
                </a:solidFill>
                <a:latin typeface="Trebuchet MS" charset="0"/>
                <a:ea typeface="Trebuchet MS" charset="0"/>
                <a:cs typeface="Trebuchet MS" charset="0"/>
              </a:rPr>
              <a:t>What is it? </a:t>
            </a:r>
          </a:p>
          <a:p>
            <a:r>
              <a:rPr lang="en-US" sz="1600" dirty="0">
                <a:solidFill>
                  <a:schemeClr val="bg1"/>
                </a:solidFill>
                <a:latin typeface="Trebuchet MS" charset="0"/>
                <a:ea typeface="Trebuchet MS" charset="0"/>
                <a:cs typeface="Trebuchet MS" charset="0"/>
              </a:rPr>
              <a:t>Master data management (MDM) is a set of processes and technologies that defines, unifies and manages all of the data that is common and essential to all areas of an organization. This master data is typically managed from a single location, often called a master data management hub. The hub acts as a common access point for publishing and sharing this critical data throughout the organization in a consistent manner.</a:t>
            </a:r>
          </a:p>
          <a:p>
            <a:endParaRPr lang="en-US" sz="1600" dirty="0">
              <a:solidFill>
                <a:schemeClr val="bg1"/>
              </a:solidFill>
              <a:latin typeface="Trebuchet MS" charset="0"/>
              <a:ea typeface="Trebuchet MS" charset="0"/>
              <a:cs typeface="Trebuchet MS" charset="0"/>
            </a:endParaRPr>
          </a:p>
          <a:p>
            <a:r>
              <a:rPr lang="en-US" sz="2000" dirty="0">
                <a:solidFill>
                  <a:srgbClr val="993300"/>
                </a:solidFill>
                <a:latin typeface="Trebuchet MS" charset="0"/>
                <a:ea typeface="Trebuchet MS" charset="0"/>
                <a:cs typeface="Trebuchet MS" charset="0"/>
              </a:rPr>
              <a:t>Why is it important? </a:t>
            </a:r>
          </a:p>
          <a:p>
            <a:r>
              <a:rPr lang="en-US" sz="1600" dirty="0">
                <a:solidFill>
                  <a:schemeClr val="bg1"/>
                </a:solidFill>
                <a:latin typeface="Trebuchet MS" charset="0"/>
                <a:ea typeface="Trebuchet MS" charset="0"/>
                <a:cs typeface="Trebuchet MS" charset="0"/>
              </a:rPr>
              <a:t>Simple: It ensures that different users are not using different versions of the organization’s common, essential data. Without MDM, a customer who buys insurance from an insurer might continue to receive marketing solicitations to buy insurance from the same insurer. This happens when the information managed by the customer relationship database and marketing database aren’t linked together, leading to two different records of the same person – and a confused and irritated customer.</a:t>
            </a:r>
          </a:p>
          <a:p>
            <a:r>
              <a:rPr lang="en-US" sz="1600" dirty="0">
                <a:solidFill>
                  <a:schemeClr val="bg1"/>
                </a:solidFill>
                <a:latin typeface="Trebuchet MS" charset="0"/>
                <a:ea typeface="Trebuchet MS" charset="0"/>
                <a:cs typeface="Trebuchet MS" charset="0"/>
              </a:rPr>
              <a:t>With master data management, all organizational systems and data sources can be linked together and managed consistently on an ongoing basis to make sure that any master data used by the organization is always consistent and accurate. In the big data world, MDM can also automate how to use certain data sources, what types of analytical models to apply, what context to apply them in and the best visualization techniques for your data.</a:t>
            </a:r>
          </a:p>
        </p:txBody>
      </p:sp>
      <p:sp>
        <p:nvSpPr>
          <p:cNvPr id="4" name="TextBox 3"/>
          <p:cNvSpPr txBox="1"/>
          <p:nvPr/>
        </p:nvSpPr>
        <p:spPr>
          <a:xfrm>
            <a:off x="4050792" y="6222046"/>
            <a:ext cx="3352800" cy="646331"/>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Data Management Backgrounder: What it is – and why it matters (SAS Institute 2015)</a:t>
            </a:r>
          </a:p>
          <a:p>
            <a:endParaRPr lang="en-US" sz="1200" dirty="0">
              <a:solidFill>
                <a:srgbClr val="993300"/>
              </a:solidFill>
              <a:latin typeface="Trebuchet MS" charset="0"/>
              <a:ea typeface="Trebuchet MS" charset="0"/>
              <a:cs typeface="Trebuchet MS" charset="0"/>
            </a:endParaRP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914727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Data Management Maturity (DMM) Model Integration</a:t>
            </a:r>
          </a:p>
        </p:txBody>
      </p:sp>
      <p:sp>
        <p:nvSpPr>
          <p:cNvPr id="3" name="Subtitle 2"/>
          <p:cNvSpPr>
            <a:spLocks noGrp="1"/>
          </p:cNvSpPr>
          <p:nvPr>
            <p:ph type="subTitle" idx="1"/>
          </p:nvPr>
        </p:nvSpPr>
        <p:spPr>
          <a:xfrm>
            <a:off x="685800" y="3886200"/>
            <a:ext cx="7620000" cy="1752600"/>
          </a:xfrm>
        </p:spPr>
        <p:txBody>
          <a:bodyPr/>
          <a:lstStyle/>
          <a:p>
            <a:r>
              <a:rPr lang="en-US" dirty="0"/>
              <a:t>Jeffco intends to measure progress through measurements taken against the maturity level definitions of the DMM Model from the CMMI Institute </a:t>
            </a:r>
          </a:p>
          <a:p>
            <a:endParaRPr lang="en-US" dirty="0"/>
          </a:p>
        </p:txBody>
      </p:sp>
      <p:sp>
        <p:nvSpPr>
          <p:cNvPr id="4" name="Action Button: Return 3">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814704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DMM and CMMI</a:t>
            </a:r>
          </a:p>
        </p:txBody>
      </p:sp>
      <p:sp>
        <p:nvSpPr>
          <p:cNvPr id="3" name="TextBox 2"/>
          <p:cNvSpPr txBox="1"/>
          <p:nvPr/>
        </p:nvSpPr>
        <p:spPr>
          <a:xfrm>
            <a:off x="292100" y="1676400"/>
            <a:ext cx="8394700" cy="1938992"/>
          </a:xfrm>
          <a:prstGeom prst="rect">
            <a:avLst/>
          </a:prstGeom>
          <a:noFill/>
        </p:spPr>
        <p:txBody>
          <a:bodyPr wrap="square" rtlCol="0">
            <a:spAutoFit/>
          </a:bodyPr>
          <a:lstStyle/>
          <a:p>
            <a:r>
              <a:rPr lang="en-US" sz="2000" dirty="0">
                <a:solidFill>
                  <a:schemeClr val="bg1"/>
                </a:solidFill>
                <a:latin typeface="Trebuchet MS" charset="0"/>
                <a:ea typeface="Trebuchet MS" charset="0"/>
                <a:cs typeface="Trebuchet MS" charset="0"/>
              </a:rPr>
              <a:t>The </a:t>
            </a:r>
            <a:r>
              <a:rPr lang="en-US" sz="2000" dirty="0">
                <a:solidFill>
                  <a:srgbClr val="993300"/>
                </a:solidFill>
                <a:latin typeface="Trebuchet MS" charset="0"/>
                <a:ea typeface="Trebuchet MS" charset="0"/>
                <a:cs typeface="Trebuchet MS" charset="0"/>
              </a:rPr>
              <a:t>Data Management Maturity </a:t>
            </a:r>
            <a:r>
              <a:rPr lang="en-US" sz="2000" dirty="0">
                <a:solidFill>
                  <a:schemeClr val="bg1"/>
                </a:solidFill>
                <a:latin typeface="Trebuchet MS" charset="0"/>
                <a:ea typeface="Trebuchet MS" charset="0"/>
                <a:cs typeface="Trebuchet MS" charset="0"/>
              </a:rPr>
              <a:t>(DMM) model is a process improvement and capability maturity framework for the management of an organization’s data assets and corresponding activities. It contains best practices for establishing, building, sustaining, and optimizing effective data management across the data lifecycle, from creation through delivery, maintenance, and archiving.</a:t>
            </a:r>
          </a:p>
        </p:txBody>
      </p:sp>
      <p:sp>
        <p:nvSpPr>
          <p:cNvPr id="4" name="TextBox 3"/>
          <p:cNvSpPr txBox="1"/>
          <p:nvPr/>
        </p:nvSpPr>
        <p:spPr>
          <a:xfrm>
            <a:off x="292100" y="4081184"/>
            <a:ext cx="8394700" cy="1631216"/>
          </a:xfrm>
          <a:prstGeom prst="rect">
            <a:avLst/>
          </a:prstGeom>
          <a:noFill/>
        </p:spPr>
        <p:txBody>
          <a:bodyPr wrap="square" rtlCol="0">
            <a:spAutoFit/>
          </a:bodyPr>
          <a:lstStyle/>
          <a:p>
            <a:r>
              <a:rPr lang="en-US" sz="2000" dirty="0">
                <a:solidFill>
                  <a:schemeClr val="bg1"/>
                </a:solidFill>
                <a:latin typeface="Trebuchet MS" charset="0"/>
                <a:ea typeface="Trebuchet MS" charset="0"/>
                <a:cs typeface="Trebuchet MS" charset="0"/>
              </a:rPr>
              <a:t>The </a:t>
            </a:r>
            <a:r>
              <a:rPr lang="en-US" sz="2000" dirty="0">
                <a:solidFill>
                  <a:srgbClr val="993300"/>
                </a:solidFill>
                <a:latin typeface="Trebuchet MS" charset="0"/>
                <a:ea typeface="Trebuchet MS" charset="0"/>
                <a:cs typeface="Trebuchet MS" charset="0"/>
              </a:rPr>
              <a:t>Capability Maturity Model Integration </a:t>
            </a:r>
            <a:r>
              <a:rPr lang="en-US" sz="2000" dirty="0">
                <a:solidFill>
                  <a:schemeClr val="bg1"/>
                </a:solidFill>
                <a:latin typeface="Trebuchet MS" charset="0"/>
                <a:ea typeface="Trebuchet MS" charset="0"/>
                <a:cs typeface="Trebuchet MS" charset="0"/>
              </a:rPr>
              <a:t>(CMMI®) is a capability improvement model that can be adapted to solve any performance issue at any level of the organization in any industry. The Model provides guidelines and recommendations for helping organizations diagnose problems and improve performance. </a:t>
            </a: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01010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Need for Data Governance</a:t>
            </a:r>
          </a:p>
        </p:txBody>
      </p:sp>
      <p:pic>
        <p:nvPicPr>
          <p:cNvPr id="4" name="Picture 3"/>
          <p:cNvPicPr>
            <a:picLocks noChangeAspect="1"/>
          </p:cNvPicPr>
          <p:nvPr/>
        </p:nvPicPr>
        <p:blipFill>
          <a:blip r:embed="rId2"/>
          <a:stretch>
            <a:fillRect/>
          </a:stretch>
        </p:blipFill>
        <p:spPr>
          <a:xfrm>
            <a:off x="2959677" y="3048000"/>
            <a:ext cx="3224645" cy="3224645"/>
          </a:xfrm>
          <a:prstGeom prst="rect">
            <a:avLst/>
          </a:prstGeom>
        </p:spPr>
      </p:pic>
      <p:sp>
        <p:nvSpPr>
          <p:cNvPr id="5" name="Action Button: Return 4">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49417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DMM and CMMI History</a:t>
            </a:r>
          </a:p>
        </p:txBody>
      </p:sp>
      <p:sp>
        <p:nvSpPr>
          <p:cNvPr id="3" name="TextBox 2"/>
          <p:cNvSpPr txBox="1"/>
          <p:nvPr/>
        </p:nvSpPr>
        <p:spPr>
          <a:xfrm>
            <a:off x="152400" y="1371600"/>
            <a:ext cx="8534400" cy="5324535"/>
          </a:xfrm>
          <a:prstGeom prst="rect">
            <a:avLst/>
          </a:prstGeom>
          <a:noFill/>
        </p:spPr>
        <p:txBody>
          <a:bodyPr wrap="square" rtlCol="0">
            <a:spAutoFit/>
          </a:bodyPr>
          <a:lstStyle/>
          <a:p>
            <a:r>
              <a:rPr lang="en-US" sz="2000" dirty="0">
                <a:solidFill>
                  <a:schemeClr val="bg1"/>
                </a:solidFill>
                <a:latin typeface="Trebuchet MS" charset="0"/>
                <a:ea typeface="Trebuchet MS" charset="0"/>
                <a:cs typeface="Trebuchet MS" charset="0"/>
              </a:rPr>
              <a:t>2012 - 	The Carnegie Mellon University Software Engineering Institute 	(SEI) and the Enterprise Data Management (EDM) Council 	announce the core content of the </a:t>
            </a:r>
            <a:r>
              <a:rPr lang="en-US" sz="2000" dirty="0">
                <a:solidFill>
                  <a:srgbClr val="993300"/>
                </a:solidFill>
                <a:latin typeface="Trebuchet MS" charset="0"/>
                <a:ea typeface="Trebuchet MS" charset="0"/>
                <a:cs typeface="Trebuchet MS" charset="0"/>
              </a:rPr>
              <a:t>Data Management Maturity 	</a:t>
            </a:r>
            <a:r>
              <a:rPr lang="en-US" sz="2000" dirty="0">
                <a:solidFill>
                  <a:schemeClr val="bg1"/>
                </a:solidFill>
                <a:latin typeface="Trebuchet MS" charset="0"/>
                <a:ea typeface="Trebuchet MS" charset="0"/>
                <a:cs typeface="Trebuchet MS" charset="0"/>
              </a:rPr>
              <a:t>model.  </a:t>
            </a:r>
          </a:p>
          <a:p>
            <a:endParaRPr lang="en-US" sz="2000" dirty="0">
              <a:solidFill>
                <a:schemeClr val="bg1"/>
              </a:solidFill>
              <a:latin typeface="Trebuchet MS" charset="0"/>
              <a:ea typeface="Trebuchet MS" charset="0"/>
              <a:cs typeface="Trebuchet MS" charset="0"/>
            </a:endParaRPr>
          </a:p>
          <a:p>
            <a:r>
              <a:rPr lang="en-US" sz="2000" dirty="0">
                <a:solidFill>
                  <a:schemeClr val="bg1"/>
                </a:solidFill>
                <a:latin typeface="Trebuchet MS" charset="0"/>
                <a:ea typeface="Trebuchet MS" charset="0"/>
                <a:cs typeface="Trebuchet MS" charset="0"/>
              </a:rPr>
              <a:t>	The model is based on the proven principles of the </a:t>
            </a:r>
            <a:r>
              <a:rPr lang="en-US" sz="2000" dirty="0">
                <a:solidFill>
                  <a:srgbClr val="993300"/>
                </a:solidFill>
                <a:latin typeface="Trebuchet MS" charset="0"/>
                <a:ea typeface="Trebuchet MS" charset="0"/>
                <a:cs typeface="Trebuchet MS" charset="0"/>
              </a:rPr>
              <a:t>Capability 	Maturity Model Integration</a:t>
            </a:r>
            <a:r>
              <a:rPr lang="en-US" sz="2000" dirty="0">
                <a:solidFill>
                  <a:schemeClr val="bg1"/>
                </a:solidFill>
                <a:latin typeface="Trebuchet MS" charset="0"/>
                <a:ea typeface="Trebuchet MS" charset="0"/>
                <a:cs typeface="Trebuchet MS" charset="0"/>
              </a:rPr>
              <a:t> (CMMI) methodology, a standard for 	software development process improvement for more than 20 	years. </a:t>
            </a:r>
          </a:p>
          <a:p>
            <a:endParaRPr lang="en-US" sz="2000" dirty="0">
              <a:solidFill>
                <a:schemeClr val="bg1"/>
              </a:solidFill>
              <a:latin typeface="Trebuchet MS" charset="0"/>
              <a:ea typeface="Trebuchet MS" charset="0"/>
              <a:cs typeface="Trebuchet MS" charset="0"/>
            </a:endParaRPr>
          </a:p>
          <a:p>
            <a:r>
              <a:rPr lang="en-US" sz="2000" dirty="0">
                <a:solidFill>
                  <a:schemeClr val="bg1"/>
                </a:solidFill>
                <a:latin typeface="Trebuchet MS" charset="0"/>
                <a:ea typeface="Trebuchet MS" charset="0"/>
                <a:cs typeface="Trebuchet MS" charset="0"/>
              </a:rPr>
              <a:t>2013 - 	Carnegie Mellon University forms the </a:t>
            </a:r>
            <a:r>
              <a:rPr lang="en-US" sz="2000" dirty="0">
                <a:solidFill>
                  <a:srgbClr val="993300"/>
                </a:solidFill>
                <a:latin typeface="Trebuchet MS" charset="0"/>
                <a:ea typeface="Trebuchet MS" charset="0"/>
                <a:cs typeface="Trebuchet MS" charset="0"/>
              </a:rPr>
              <a:t>CMMI Institute </a:t>
            </a:r>
            <a:r>
              <a:rPr lang="en-US" sz="2000" dirty="0">
                <a:solidFill>
                  <a:schemeClr val="bg1"/>
                </a:solidFill>
                <a:latin typeface="Trebuchet MS" charset="0"/>
                <a:ea typeface="Trebuchet MS" charset="0"/>
                <a:cs typeface="Trebuchet MS" charset="0"/>
              </a:rPr>
              <a:t>to provide 	services related to the Capability Maturity Model Integration 	(CMMI).</a:t>
            </a:r>
          </a:p>
          <a:p>
            <a:endParaRPr lang="en-US" sz="2000" dirty="0">
              <a:solidFill>
                <a:schemeClr val="bg1"/>
              </a:solidFill>
              <a:latin typeface="Trebuchet MS" charset="0"/>
              <a:ea typeface="Trebuchet MS" charset="0"/>
              <a:cs typeface="Trebuchet MS" charset="0"/>
            </a:endParaRPr>
          </a:p>
          <a:p>
            <a:r>
              <a:rPr lang="en-US" sz="2000" dirty="0">
                <a:solidFill>
                  <a:schemeClr val="bg1"/>
                </a:solidFill>
                <a:latin typeface="Trebuchet MS" charset="0"/>
                <a:ea typeface="Trebuchet MS" charset="0"/>
                <a:cs typeface="Trebuchet MS" charset="0"/>
              </a:rPr>
              <a:t>2016 </a:t>
            </a:r>
            <a:r>
              <a:rPr lang="mr-IN" sz="2000" dirty="0">
                <a:solidFill>
                  <a:schemeClr val="bg1"/>
                </a:solidFill>
                <a:latin typeface="Trebuchet MS" charset="0"/>
                <a:ea typeface="Trebuchet MS" charset="0"/>
                <a:cs typeface="Trebuchet MS" charset="0"/>
              </a:rPr>
              <a:t>–</a:t>
            </a:r>
            <a:r>
              <a:rPr lang="en-US" sz="2000" dirty="0">
                <a:solidFill>
                  <a:schemeClr val="bg1"/>
                </a:solidFill>
                <a:latin typeface="Trebuchet MS" charset="0"/>
                <a:ea typeface="Trebuchet MS" charset="0"/>
                <a:cs typeface="Trebuchet MS" charset="0"/>
              </a:rPr>
              <a:t> 	CMMI Institute acquired as subsidiary of </a:t>
            </a:r>
            <a:r>
              <a:rPr lang="en-US" sz="2000" dirty="0">
                <a:solidFill>
                  <a:srgbClr val="993300"/>
                </a:solidFill>
                <a:latin typeface="Trebuchet MS" charset="0"/>
                <a:ea typeface="Trebuchet MS" charset="0"/>
                <a:cs typeface="Trebuchet MS" charset="0"/>
              </a:rPr>
              <a:t>ISACA</a:t>
            </a:r>
            <a:r>
              <a:rPr lang="en-US" sz="2000" dirty="0">
                <a:solidFill>
                  <a:schemeClr val="bg1"/>
                </a:solidFill>
                <a:latin typeface="Trebuchet MS" charset="0"/>
                <a:ea typeface="Trebuchet MS" charset="0"/>
                <a:cs typeface="Trebuchet MS" charset="0"/>
              </a:rPr>
              <a:t>, Information 	Systems Audit and Control Association</a:t>
            </a:r>
          </a:p>
          <a:p>
            <a:endParaRPr lang="en-US" sz="2000" dirty="0">
              <a:solidFill>
                <a:schemeClr val="bg1"/>
              </a:solidFill>
              <a:latin typeface="Trebuchet MS" charset="0"/>
              <a:ea typeface="Trebuchet MS" charset="0"/>
              <a:cs typeface="Trebuchet MS" charset="0"/>
            </a:endParaRPr>
          </a:p>
        </p:txBody>
      </p:sp>
      <p:sp>
        <p:nvSpPr>
          <p:cNvPr id="4" name="Action Button: Return 3">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323900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Management Maturity Model</a:t>
            </a:r>
          </a:p>
        </p:txBody>
      </p:sp>
      <p:pic>
        <p:nvPicPr>
          <p:cNvPr id="3" name="Picture 2"/>
          <p:cNvPicPr>
            <a:picLocks noChangeAspect="1"/>
          </p:cNvPicPr>
          <p:nvPr/>
        </p:nvPicPr>
        <p:blipFill>
          <a:blip r:embed="rId3"/>
          <a:stretch>
            <a:fillRect/>
          </a:stretch>
        </p:blipFill>
        <p:spPr>
          <a:xfrm>
            <a:off x="76200" y="1219200"/>
            <a:ext cx="8915400" cy="5290725"/>
          </a:xfrm>
          <a:prstGeom prst="rect">
            <a:avLst/>
          </a:prstGeom>
        </p:spPr>
      </p:pic>
      <p:sp>
        <p:nvSpPr>
          <p:cNvPr id="4" name="Action Button: Return 3">
            <a:hlinkClick r:id="rId4"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141186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Jeffco Operating Model Mappings to the DMM Model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1000"/>
            <a:ext cx="9144000" cy="3547544"/>
          </a:xfrm>
          <a:prstGeom prst="rect">
            <a:avLst/>
          </a:prstGeom>
        </p:spPr>
      </p:pic>
      <p:sp>
        <p:nvSpPr>
          <p:cNvPr id="4" name="Action Button: Return 3">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392441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Desired State Jeffco Operating Model Mappings to the DMM Model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4035490"/>
          </a:xfrm>
          <a:prstGeom prst="rect">
            <a:avLst/>
          </a:prstGeom>
        </p:spPr>
      </p:pic>
      <p:sp>
        <p:nvSpPr>
          <p:cNvPr id="4" name="Action Button: Return 3">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927061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DMM Model Capability Levels</a:t>
            </a:r>
          </a:p>
        </p:txBody>
      </p:sp>
      <p:graphicFrame>
        <p:nvGraphicFramePr>
          <p:cNvPr id="3" name="Table 2"/>
          <p:cNvGraphicFramePr>
            <a:graphicFrameLocks noGrp="1"/>
          </p:cNvGraphicFramePr>
          <p:nvPr>
            <p:extLst>
              <p:ext uri="{D42A27DB-BD31-4B8C-83A1-F6EECF244321}">
                <p14:modId xmlns:p14="http://schemas.microsoft.com/office/powerpoint/2010/main" val="852643197"/>
              </p:ext>
            </p:extLst>
          </p:nvPr>
        </p:nvGraphicFramePr>
        <p:xfrm>
          <a:off x="152400" y="1524000"/>
          <a:ext cx="8686800" cy="4485640"/>
        </p:xfrm>
        <a:graphic>
          <a:graphicData uri="http://schemas.openxmlformats.org/drawingml/2006/table">
            <a:tbl>
              <a:tblPr firstRow="1" bandRow="1">
                <a:tableStyleId>{5C22544A-7EE6-4342-B048-85BDC9FD1C3A}</a:tableStyleId>
              </a:tblPr>
              <a:tblGrid>
                <a:gridCol w="1318532">
                  <a:extLst>
                    <a:ext uri="{9D8B030D-6E8A-4147-A177-3AD203B41FA5}">
                      <a16:colId xmlns:a16="http://schemas.microsoft.com/office/drawing/2014/main" val="20000"/>
                    </a:ext>
                  </a:extLst>
                </a:gridCol>
                <a:gridCol w="1628775">
                  <a:extLst>
                    <a:ext uri="{9D8B030D-6E8A-4147-A177-3AD203B41FA5}">
                      <a16:colId xmlns:a16="http://schemas.microsoft.com/office/drawing/2014/main" val="20001"/>
                    </a:ext>
                  </a:extLst>
                </a:gridCol>
                <a:gridCol w="5739493">
                  <a:extLst>
                    <a:ext uri="{9D8B030D-6E8A-4147-A177-3AD203B41FA5}">
                      <a16:colId xmlns:a16="http://schemas.microsoft.com/office/drawing/2014/main" val="20002"/>
                    </a:ext>
                  </a:extLst>
                </a:gridCol>
              </a:tblGrid>
              <a:tr h="370840">
                <a:tc>
                  <a:txBody>
                    <a:bodyPr/>
                    <a:lstStyle/>
                    <a:p>
                      <a:r>
                        <a:rPr lang="en-US" dirty="0"/>
                        <a:t>Level</a:t>
                      </a:r>
                    </a:p>
                  </a:txBody>
                  <a:tcPr/>
                </a:tc>
                <a:tc>
                  <a:txBody>
                    <a:bodyPr/>
                    <a:lstStyle/>
                    <a:p>
                      <a:r>
                        <a:rPr lang="en-US" dirty="0"/>
                        <a:t>Title</a:t>
                      </a:r>
                    </a:p>
                  </a:txBody>
                  <a:tcPr/>
                </a:tc>
                <a:tc>
                  <a:txBody>
                    <a:bodyPr/>
                    <a:lstStyle/>
                    <a:p>
                      <a:r>
                        <a:rPr lang="en-US" dirty="0"/>
                        <a:t>Description</a:t>
                      </a:r>
                    </a:p>
                  </a:txBody>
                  <a:tcPr/>
                </a:tc>
                <a:extLst>
                  <a:ext uri="{0D108BD9-81ED-4DB2-BD59-A6C34878D82A}">
                    <a16:rowId xmlns:a16="http://schemas.microsoft.com/office/drawing/2014/main" val="10000"/>
                  </a:ext>
                </a:extLst>
              </a:tr>
              <a:tr h="370840">
                <a:tc>
                  <a:txBody>
                    <a:bodyPr/>
                    <a:lstStyle/>
                    <a:p>
                      <a:r>
                        <a:rPr lang="en-US" dirty="0"/>
                        <a:t>Level 5</a:t>
                      </a:r>
                    </a:p>
                  </a:txBody>
                  <a:tcPr/>
                </a:tc>
                <a:tc>
                  <a:txBody>
                    <a:bodyPr/>
                    <a:lstStyle/>
                    <a:p>
                      <a:r>
                        <a:rPr lang="en-US" dirty="0"/>
                        <a:t>Optimized</a:t>
                      </a:r>
                    </a:p>
                  </a:txBody>
                  <a:tcPr/>
                </a:tc>
                <a:tc>
                  <a:txBody>
                    <a:bodyPr/>
                    <a:lstStyle/>
                    <a:p>
                      <a:r>
                        <a:rPr lang="en-US" sz="1600" dirty="0"/>
                        <a:t>Process performance is continuously improved driving business growth. Data is viewed as critical to survival in a dynamic and competitive market.</a:t>
                      </a:r>
                    </a:p>
                  </a:txBody>
                  <a:tcPr/>
                </a:tc>
                <a:extLst>
                  <a:ext uri="{0D108BD9-81ED-4DB2-BD59-A6C34878D82A}">
                    <a16:rowId xmlns:a16="http://schemas.microsoft.com/office/drawing/2014/main" val="10001"/>
                  </a:ext>
                </a:extLst>
              </a:tr>
              <a:tr h="370840">
                <a:tc>
                  <a:txBody>
                    <a:bodyPr/>
                    <a:lstStyle/>
                    <a:p>
                      <a:r>
                        <a:rPr lang="en-US" dirty="0"/>
                        <a:t>Level 4</a:t>
                      </a:r>
                    </a:p>
                  </a:txBody>
                  <a:tcPr/>
                </a:tc>
                <a:tc>
                  <a:txBody>
                    <a:bodyPr/>
                    <a:lstStyle/>
                    <a:p>
                      <a:r>
                        <a:rPr lang="en-US" dirty="0"/>
                        <a:t>Measured</a:t>
                      </a:r>
                    </a:p>
                  </a:txBody>
                  <a:tcPr/>
                </a:tc>
                <a:tc>
                  <a:txBody>
                    <a:bodyPr/>
                    <a:lstStyle/>
                    <a:p>
                      <a:r>
                        <a:rPr lang="en-US" sz="1600" dirty="0"/>
                        <a:t>Process metrics have been established, are measured, and formal processes for managing variances exist. Data becomes a source of competitive advantage.</a:t>
                      </a:r>
                    </a:p>
                  </a:txBody>
                  <a:tcPr/>
                </a:tc>
                <a:extLst>
                  <a:ext uri="{0D108BD9-81ED-4DB2-BD59-A6C34878D82A}">
                    <a16:rowId xmlns:a16="http://schemas.microsoft.com/office/drawing/2014/main" val="10002"/>
                  </a:ext>
                </a:extLst>
              </a:tr>
              <a:tr h="370840">
                <a:tc>
                  <a:txBody>
                    <a:bodyPr/>
                    <a:lstStyle/>
                    <a:p>
                      <a:r>
                        <a:rPr lang="en-US" dirty="0"/>
                        <a:t>Level 3</a:t>
                      </a:r>
                    </a:p>
                  </a:txBody>
                  <a:tcPr/>
                </a:tc>
                <a:tc>
                  <a:txBody>
                    <a:bodyPr/>
                    <a:lstStyle/>
                    <a:p>
                      <a:r>
                        <a:rPr lang="en-US" dirty="0"/>
                        <a:t>Defined</a:t>
                      </a:r>
                    </a:p>
                  </a:txBody>
                  <a:tcPr/>
                </a:tc>
                <a:tc>
                  <a:txBody>
                    <a:bodyPr/>
                    <a:lstStyle/>
                    <a:p>
                      <a:r>
                        <a:rPr lang="en-US" sz="1600" dirty="0"/>
                        <a:t>Sets of standard processes have been developed and refined providing consistency of execution. Data is treated as critical for successful mission execution.</a:t>
                      </a:r>
                    </a:p>
                  </a:txBody>
                  <a:tcPr/>
                </a:tc>
                <a:extLst>
                  <a:ext uri="{0D108BD9-81ED-4DB2-BD59-A6C34878D82A}">
                    <a16:rowId xmlns:a16="http://schemas.microsoft.com/office/drawing/2014/main" val="10003"/>
                  </a:ext>
                </a:extLst>
              </a:tr>
              <a:tr h="370840">
                <a:tc>
                  <a:txBody>
                    <a:bodyPr/>
                    <a:lstStyle/>
                    <a:p>
                      <a:r>
                        <a:rPr lang="en-US" dirty="0"/>
                        <a:t>Level 2</a:t>
                      </a:r>
                    </a:p>
                  </a:txBody>
                  <a:tcPr/>
                </a:tc>
                <a:tc>
                  <a:txBody>
                    <a:bodyPr/>
                    <a:lstStyle/>
                    <a:p>
                      <a:r>
                        <a:rPr lang="en-US" dirty="0"/>
                        <a:t>Managed</a:t>
                      </a:r>
                    </a:p>
                  </a:txBody>
                  <a:tcPr/>
                </a:tc>
                <a:tc>
                  <a:txBody>
                    <a:bodyPr/>
                    <a:lstStyle/>
                    <a:p>
                      <a:r>
                        <a:rPr lang="en-US" sz="1600" dirty="0"/>
                        <a:t>Processes are planned and executed according to policy, generally across the enterprise. There is awareness of the need to manage data as a critical asset.</a:t>
                      </a:r>
                    </a:p>
                  </a:txBody>
                  <a:tcPr/>
                </a:tc>
                <a:extLst>
                  <a:ext uri="{0D108BD9-81ED-4DB2-BD59-A6C34878D82A}">
                    <a16:rowId xmlns:a16="http://schemas.microsoft.com/office/drawing/2014/main" val="10004"/>
                  </a:ext>
                </a:extLst>
              </a:tr>
              <a:tr h="370840">
                <a:tc>
                  <a:txBody>
                    <a:bodyPr/>
                    <a:lstStyle/>
                    <a:p>
                      <a:r>
                        <a:rPr lang="en-US" dirty="0"/>
                        <a:t>Level 1</a:t>
                      </a:r>
                    </a:p>
                  </a:txBody>
                  <a:tcPr/>
                </a:tc>
                <a:tc>
                  <a:txBody>
                    <a:bodyPr/>
                    <a:lstStyle/>
                    <a:p>
                      <a:r>
                        <a:rPr lang="en-US" dirty="0"/>
                        <a:t>Performed</a:t>
                      </a:r>
                    </a:p>
                  </a:txBody>
                  <a:tcPr/>
                </a:tc>
                <a:tc>
                  <a:txBody>
                    <a:bodyPr/>
                    <a:lstStyle/>
                    <a:p>
                      <a:r>
                        <a:rPr lang="en-US" sz="1600" dirty="0"/>
                        <a:t>Processes are performed ad-hoc at a project or application level with little regard to the broader organization. Data is thusly managed much in the same manner.</a:t>
                      </a:r>
                    </a:p>
                  </a:txBody>
                  <a:tcPr/>
                </a:tc>
                <a:extLst>
                  <a:ext uri="{0D108BD9-81ED-4DB2-BD59-A6C34878D82A}">
                    <a16:rowId xmlns:a16="http://schemas.microsoft.com/office/drawing/2014/main" val="10005"/>
                  </a:ext>
                </a:extLst>
              </a:tr>
            </a:tbl>
          </a:graphicData>
        </a:graphic>
      </p:graphicFrame>
      <p:sp>
        <p:nvSpPr>
          <p:cNvPr id="4" name="Action Button: Return 3">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662122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Information Management</a:t>
            </a:r>
          </a:p>
        </p:txBody>
      </p:sp>
      <p:pic>
        <p:nvPicPr>
          <p:cNvPr id="4" name="Picture 3"/>
          <p:cNvPicPr>
            <a:picLocks noChangeAspect="1"/>
          </p:cNvPicPr>
          <p:nvPr/>
        </p:nvPicPr>
        <p:blipFill>
          <a:blip r:embed="rId2"/>
          <a:stretch>
            <a:fillRect/>
          </a:stretch>
        </p:blipFill>
        <p:spPr>
          <a:xfrm>
            <a:off x="2781300" y="2971800"/>
            <a:ext cx="3581400" cy="3459809"/>
          </a:xfrm>
          <a:prstGeom prst="rect">
            <a:avLst/>
          </a:prstGeom>
        </p:spPr>
      </p:pic>
      <p:sp>
        <p:nvSpPr>
          <p:cNvPr id="5" name="Action Button: Return 4">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005938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Governance vs. Information Management</a:t>
            </a:r>
          </a:p>
        </p:txBody>
      </p:sp>
      <p:sp>
        <p:nvSpPr>
          <p:cNvPr id="3" name="TextBox 2"/>
          <p:cNvSpPr txBox="1"/>
          <p:nvPr/>
        </p:nvSpPr>
        <p:spPr>
          <a:xfrm>
            <a:off x="228600" y="1752600"/>
            <a:ext cx="8305800" cy="3416320"/>
          </a:xfrm>
          <a:prstGeom prst="rect">
            <a:avLst/>
          </a:prstGeom>
          <a:noFill/>
        </p:spPr>
        <p:txBody>
          <a:bodyPr wrap="square" rtlCol="0">
            <a:spAutoFit/>
          </a:bodyPr>
          <a:lstStyle/>
          <a:p>
            <a:r>
              <a:rPr lang="en-US" sz="2400" dirty="0">
                <a:solidFill>
                  <a:srgbClr val="993300"/>
                </a:solidFill>
                <a:latin typeface="Trebuchet MS" charset="0"/>
                <a:ea typeface="Trebuchet MS" charset="0"/>
                <a:cs typeface="Trebuchet MS" charset="0"/>
              </a:rPr>
              <a:t>Information Management: </a:t>
            </a:r>
            <a:endParaRPr lang="en-US" sz="2400" dirty="0">
              <a:solidFill>
                <a:schemeClr val="bg1"/>
              </a:solidFill>
              <a:latin typeface="Trebuchet MS" charset="0"/>
              <a:ea typeface="Trebuchet MS" charset="0"/>
              <a:cs typeface="Trebuchet MS" charset="0"/>
            </a:endParaRPr>
          </a:p>
          <a:p>
            <a:endParaRPr lang="en-US" sz="2400" dirty="0">
              <a:solidFill>
                <a:schemeClr val="bg1"/>
              </a:solidFill>
              <a:latin typeface="Trebuchet MS" charset="0"/>
              <a:ea typeface="Trebuchet MS" charset="0"/>
              <a:cs typeface="Trebuchet MS" charset="0"/>
            </a:endParaRPr>
          </a:p>
          <a:p>
            <a:endParaRPr lang="en-US" sz="2400" dirty="0">
              <a:solidFill>
                <a:schemeClr val="bg1"/>
              </a:solidFill>
              <a:latin typeface="Trebuchet MS" charset="0"/>
              <a:ea typeface="Trebuchet MS" charset="0"/>
              <a:cs typeface="Trebuchet MS" charset="0"/>
            </a:endParaRPr>
          </a:p>
          <a:p>
            <a:endParaRPr lang="en-US" sz="2400" dirty="0">
              <a:solidFill>
                <a:schemeClr val="bg1"/>
              </a:solidFill>
              <a:latin typeface="Trebuchet MS" charset="0"/>
              <a:ea typeface="Trebuchet MS" charset="0"/>
              <a:cs typeface="Trebuchet MS" charset="0"/>
            </a:endParaRPr>
          </a:p>
          <a:p>
            <a:endParaRPr lang="en-US" sz="2400" dirty="0">
              <a:solidFill>
                <a:schemeClr val="bg1"/>
              </a:solidFill>
              <a:latin typeface="Trebuchet MS" charset="0"/>
              <a:ea typeface="Trebuchet MS" charset="0"/>
              <a:cs typeface="Trebuchet MS" charset="0"/>
            </a:endParaRPr>
          </a:p>
          <a:p>
            <a:endParaRPr lang="en-US" sz="2400" dirty="0">
              <a:solidFill>
                <a:schemeClr val="bg1"/>
              </a:solidFill>
              <a:latin typeface="Trebuchet MS" charset="0"/>
              <a:ea typeface="Trebuchet MS" charset="0"/>
              <a:cs typeface="Trebuchet MS" charset="0"/>
            </a:endParaRPr>
          </a:p>
          <a:p>
            <a:pPr algn="ctr"/>
            <a:r>
              <a:rPr lang="en-US" sz="2400" dirty="0">
                <a:solidFill>
                  <a:schemeClr val="bg1"/>
                </a:solidFill>
                <a:latin typeface="Trebuchet MS" charset="0"/>
                <a:ea typeface="Trebuchet MS" charset="0"/>
                <a:cs typeface="Trebuchet MS" charset="0"/>
              </a:rPr>
              <a:t>“The execution of a set of principles and processes to derive maximum value from an organization’s information, while protecting it as a key corporate asset”</a:t>
            </a:r>
          </a:p>
        </p:txBody>
      </p:sp>
      <p:pic>
        <p:nvPicPr>
          <p:cNvPr id="4" name="Picture 3"/>
          <p:cNvPicPr>
            <a:picLocks noChangeAspect="1"/>
          </p:cNvPicPr>
          <p:nvPr/>
        </p:nvPicPr>
        <p:blipFill>
          <a:blip r:embed="rId2"/>
          <a:stretch>
            <a:fillRect/>
          </a:stretch>
        </p:blipFill>
        <p:spPr>
          <a:xfrm>
            <a:off x="3886200" y="1676400"/>
            <a:ext cx="4016917" cy="2205718"/>
          </a:xfrm>
          <a:prstGeom prst="rect">
            <a:avLst/>
          </a:prstGeom>
        </p:spPr>
      </p:pic>
      <p:sp>
        <p:nvSpPr>
          <p:cNvPr id="5" name="TextBox 4"/>
          <p:cNvSpPr txBox="1"/>
          <p:nvPr/>
        </p:nvSpPr>
        <p:spPr>
          <a:xfrm>
            <a:off x="3581400" y="5579209"/>
            <a:ext cx="5181600" cy="276999"/>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Bradley, Christopher. (2013) </a:t>
            </a:r>
            <a:r>
              <a:rPr lang="en-US" sz="1200" i="1" dirty="0">
                <a:solidFill>
                  <a:srgbClr val="993300"/>
                </a:solidFill>
                <a:latin typeface="Trebuchet MS" charset="0"/>
                <a:ea typeface="Trebuchet MS" charset="0"/>
                <a:cs typeface="Trebuchet MS" charset="0"/>
              </a:rPr>
              <a:t>Implementing Effective Data Governance </a:t>
            </a:r>
          </a:p>
        </p:txBody>
      </p:sp>
      <p:sp>
        <p:nvSpPr>
          <p:cNvPr id="6" name="Action Button: Return 5">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177815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Information Management Dimensions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42" y="1371599"/>
            <a:ext cx="8434458" cy="4995471"/>
          </a:xfrm>
          <a:prstGeom prst="rect">
            <a:avLst/>
          </a:prstGeom>
        </p:spPr>
      </p:pic>
      <p:sp>
        <p:nvSpPr>
          <p:cNvPr id="4" name="Action Button: Return 3">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12720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Process Management</a:t>
            </a:r>
          </a:p>
        </p:txBody>
      </p:sp>
      <p:pic>
        <p:nvPicPr>
          <p:cNvPr id="4" name="Picture 3"/>
          <p:cNvPicPr>
            <a:picLocks noChangeAspect="1"/>
          </p:cNvPicPr>
          <p:nvPr/>
        </p:nvPicPr>
        <p:blipFill>
          <a:blip r:embed="rId2"/>
          <a:stretch>
            <a:fillRect/>
          </a:stretch>
        </p:blipFill>
        <p:spPr>
          <a:xfrm>
            <a:off x="1397000" y="3200400"/>
            <a:ext cx="6350000" cy="2578100"/>
          </a:xfrm>
          <a:prstGeom prst="rect">
            <a:avLst/>
          </a:prstGeom>
        </p:spPr>
      </p:pic>
      <p:sp>
        <p:nvSpPr>
          <p:cNvPr id="5" name="Action Button: Return 4">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744436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Governance and Process Management</a:t>
            </a:r>
          </a:p>
        </p:txBody>
      </p:sp>
      <p:sp>
        <p:nvSpPr>
          <p:cNvPr id="3" name="TextBox 2"/>
          <p:cNvSpPr txBox="1"/>
          <p:nvPr/>
        </p:nvSpPr>
        <p:spPr>
          <a:xfrm>
            <a:off x="533400" y="1447800"/>
            <a:ext cx="8001000" cy="4401205"/>
          </a:xfrm>
          <a:prstGeom prst="rect">
            <a:avLst/>
          </a:prstGeom>
          <a:noFill/>
        </p:spPr>
        <p:txBody>
          <a:bodyPr wrap="square" rtlCol="0">
            <a:spAutoFit/>
          </a:bodyPr>
          <a:lstStyle/>
          <a:p>
            <a:r>
              <a:rPr lang="en-US" sz="2800" dirty="0">
                <a:solidFill>
                  <a:schemeClr val="bg1"/>
                </a:solidFill>
                <a:latin typeface="Trebuchet MS" charset="0"/>
                <a:ea typeface="Trebuchet MS" charset="0"/>
                <a:cs typeface="Trebuchet MS" charset="0"/>
              </a:rPr>
              <a:t>The disciplines of process management support data governance, and vice-versa.</a:t>
            </a:r>
          </a:p>
          <a:p>
            <a:endParaRPr lang="en-US" sz="2800" dirty="0">
              <a:solidFill>
                <a:schemeClr val="bg1"/>
              </a:solidFill>
              <a:latin typeface="Trebuchet MS" charset="0"/>
              <a:ea typeface="Trebuchet MS" charset="0"/>
              <a:cs typeface="Trebuchet MS" charset="0"/>
            </a:endParaRPr>
          </a:p>
          <a:p>
            <a:r>
              <a:rPr lang="en-US" sz="2800" dirty="0">
                <a:solidFill>
                  <a:schemeClr val="bg1"/>
                </a:solidFill>
                <a:latin typeface="Trebuchet MS" charset="0"/>
                <a:ea typeface="Trebuchet MS" charset="0"/>
                <a:cs typeface="Trebuchet MS" charset="0"/>
              </a:rPr>
              <a:t>Process Stewards need data as input to their processes. Data stewards help them to have access to this data.</a:t>
            </a:r>
          </a:p>
          <a:p>
            <a:endParaRPr lang="en-US" sz="2800" dirty="0">
              <a:solidFill>
                <a:schemeClr val="bg1"/>
              </a:solidFill>
              <a:latin typeface="Trebuchet MS" charset="0"/>
              <a:ea typeface="Trebuchet MS" charset="0"/>
              <a:cs typeface="Trebuchet MS" charset="0"/>
            </a:endParaRPr>
          </a:p>
          <a:p>
            <a:r>
              <a:rPr lang="en-US" sz="2800" dirty="0">
                <a:solidFill>
                  <a:schemeClr val="bg1"/>
                </a:solidFill>
                <a:latin typeface="Trebuchet MS" charset="0"/>
                <a:ea typeface="Trebuchet MS" charset="0"/>
                <a:cs typeface="Trebuchet MS" charset="0"/>
              </a:rPr>
              <a:t>Process Stewards are often Data Stewards for the data that their processes create.</a:t>
            </a:r>
          </a:p>
          <a:p>
            <a:endParaRPr lang="en-US" sz="2800" dirty="0">
              <a:solidFill>
                <a:schemeClr val="bg1"/>
              </a:solidFill>
              <a:latin typeface="Trebuchet MS" charset="0"/>
              <a:ea typeface="Trebuchet MS" charset="0"/>
              <a:cs typeface="Trebuchet MS" charset="0"/>
            </a:endParaRPr>
          </a:p>
        </p:txBody>
      </p:sp>
      <p:sp>
        <p:nvSpPr>
          <p:cNvPr id="4" name="TextBox 3"/>
          <p:cNvSpPr txBox="1"/>
          <p:nvPr/>
        </p:nvSpPr>
        <p:spPr>
          <a:xfrm>
            <a:off x="5867400" y="5562600"/>
            <a:ext cx="2438400" cy="646331"/>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CELT, Data Governance and Management Presentation, 2013</a:t>
            </a:r>
          </a:p>
          <a:p>
            <a:endParaRPr lang="en-US" sz="1200" dirty="0">
              <a:solidFill>
                <a:srgbClr val="993300"/>
              </a:solidFill>
              <a:latin typeface="Trebuchet MS" charset="0"/>
              <a:ea typeface="Trebuchet MS" charset="0"/>
              <a:cs typeface="Trebuchet MS" charset="0"/>
            </a:endParaRP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11476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Need for Data Governance</a:t>
            </a:r>
          </a:p>
        </p:txBody>
      </p:sp>
      <p:sp>
        <p:nvSpPr>
          <p:cNvPr id="3" name="TextBox 2"/>
          <p:cNvSpPr txBox="1"/>
          <p:nvPr/>
        </p:nvSpPr>
        <p:spPr>
          <a:xfrm>
            <a:off x="152400" y="1219200"/>
            <a:ext cx="8534400" cy="5109091"/>
          </a:xfrm>
          <a:prstGeom prst="rect">
            <a:avLst/>
          </a:prstGeom>
          <a:noFill/>
        </p:spPr>
        <p:txBody>
          <a:bodyPr wrap="square" rtlCol="0">
            <a:spAutoFit/>
          </a:bodyPr>
          <a:lstStyle/>
          <a:p>
            <a:r>
              <a:rPr lang="en-US" sz="1800" dirty="0">
                <a:solidFill>
                  <a:srgbClr val="993300"/>
                </a:solidFill>
                <a:latin typeface="Trebuchet MS" charset="0"/>
                <a:ea typeface="Trebuchet MS" charset="0"/>
                <a:cs typeface="Trebuchet MS" charset="0"/>
              </a:rPr>
              <a:t>Typical organizational characteristics of not having clear data governance processes in place: </a:t>
            </a:r>
          </a:p>
          <a:p>
            <a:pPr marL="285750" indent="-285750">
              <a:buFont typeface="Arial" charset="0"/>
              <a:buChar char="•"/>
            </a:pPr>
            <a:r>
              <a:rPr lang="en-US" sz="1600" dirty="0">
                <a:solidFill>
                  <a:schemeClr val="bg1"/>
                </a:solidFill>
                <a:latin typeface="Trebuchet MS" charset="0"/>
                <a:ea typeface="Trebuchet MS" charset="0"/>
                <a:cs typeface="Trebuchet MS" charset="0"/>
              </a:rPr>
              <a:t>Ownership of key data elements is often unclear – nobody is accountable for the data.</a:t>
            </a:r>
          </a:p>
          <a:p>
            <a:pPr marL="285750" indent="-285750">
              <a:buFont typeface="Arial" charset="0"/>
              <a:buChar char="•"/>
            </a:pPr>
            <a:r>
              <a:rPr lang="en-US" sz="1600" dirty="0">
                <a:solidFill>
                  <a:schemeClr val="bg1"/>
                </a:solidFill>
                <a:latin typeface="Trebuchet MS" charset="0"/>
                <a:ea typeface="Trebuchet MS" charset="0"/>
                <a:cs typeface="Trebuchet MS" charset="0"/>
              </a:rPr>
              <a:t>Departments often purchase their own data systems without adequate coordination with other departments. </a:t>
            </a:r>
          </a:p>
          <a:p>
            <a:pPr marL="285750" indent="-285750">
              <a:buFont typeface="Arial" charset="0"/>
              <a:buChar char="•"/>
            </a:pPr>
            <a:r>
              <a:rPr lang="en-US" sz="1600" dirty="0">
                <a:solidFill>
                  <a:schemeClr val="bg1"/>
                </a:solidFill>
                <a:latin typeface="Trebuchet MS" charset="0"/>
                <a:ea typeface="Trebuchet MS" charset="0"/>
                <a:cs typeface="Trebuchet MS" charset="0"/>
              </a:rPr>
              <a:t>The Information Technology Department is viewed as the “owner” of the organization’s data. </a:t>
            </a:r>
          </a:p>
          <a:p>
            <a:pPr marL="285750" indent="-285750">
              <a:buFont typeface="Arial" charset="0"/>
              <a:buChar char="•"/>
            </a:pPr>
            <a:endParaRPr lang="en-US" sz="1600" dirty="0">
              <a:solidFill>
                <a:schemeClr val="bg1"/>
              </a:solidFill>
              <a:latin typeface="Trebuchet MS" charset="0"/>
              <a:ea typeface="Trebuchet MS" charset="0"/>
              <a:cs typeface="Trebuchet MS" charset="0"/>
            </a:endParaRPr>
          </a:p>
          <a:p>
            <a:pPr>
              <a:buNone/>
            </a:pPr>
            <a:r>
              <a:rPr lang="en-US" sz="1800" dirty="0">
                <a:solidFill>
                  <a:srgbClr val="993300"/>
                </a:solidFill>
                <a:latin typeface="Trebuchet MS" charset="0"/>
                <a:ea typeface="Trebuchet MS" charset="0"/>
                <a:cs typeface="Trebuchet MS" charset="0"/>
              </a:rPr>
              <a:t>Symptoms of not having clear data governance processes: </a:t>
            </a:r>
          </a:p>
          <a:p>
            <a:pPr marL="285750" indent="-285750">
              <a:buFont typeface="Arial" charset="0"/>
              <a:buChar char="•"/>
            </a:pPr>
            <a:r>
              <a:rPr lang="en-US" sz="1600" dirty="0">
                <a:solidFill>
                  <a:schemeClr val="bg1"/>
                </a:solidFill>
                <a:latin typeface="Trebuchet MS" charset="0"/>
                <a:ea typeface="Trebuchet MS" charset="0"/>
                <a:cs typeface="Trebuchet MS" charset="0"/>
              </a:rPr>
              <a:t>Data is often stored in multiple locations, including spreadsheets and unsecure desktops or laptops. </a:t>
            </a:r>
          </a:p>
          <a:p>
            <a:pPr marL="285750" indent="-285750">
              <a:buFont typeface="Arial" charset="0"/>
              <a:buChar char="•"/>
            </a:pPr>
            <a:r>
              <a:rPr lang="en-US" sz="1600" dirty="0">
                <a:solidFill>
                  <a:schemeClr val="bg1"/>
                </a:solidFill>
                <a:latin typeface="Trebuchet MS" charset="0"/>
                <a:ea typeface="Trebuchet MS" charset="0"/>
                <a:cs typeface="Trebuchet MS" charset="0"/>
              </a:rPr>
              <a:t>There is no identified single source for the “correct data.” </a:t>
            </a:r>
          </a:p>
          <a:p>
            <a:pPr marL="285750" indent="-285750">
              <a:buFont typeface="Arial" charset="0"/>
              <a:buChar char="•"/>
            </a:pPr>
            <a:r>
              <a:rPr lang="en-US" sz="1600" dirty="0">
                <a:solidFill>
                  <a:schemeClr val="bg1"/>
                </a:solidFill>
                <a:latin typeface="Trebuchet MS" charset="0"/>
                <a:ea typeface="Trebuchet MS" charset="0"/>
                <a:cs typeface="Trebuchet MS" charset="0"/>
              </a:rPr>
              <a:t>Information is not consistent across the different locations.</a:t>
            </a:r>
          </a:p>
          <a:p>
            <a:pPr marL="285750" indent="-285750">
              <a:buFont typeface="Arial" charset="0"/>
              <a:buChar char="•"/>
            </a:pPr>
            <a:r>
              <a:rPr lang="en-US" sz="1600" dirty="0">
                <a:solidFill>
                  <a:schemeClr val="bg1"/>
                </a:solidFill>
                <a:latin typeface="Trebuchet MS" charset="0"/>
                <a:ea typeface="Trebuchet MS" charset="0"/>
                <a:cs typeface="Trebuchet MS" charset="0"/>
              </a:rPr>
              <a:t>Data quality is questionable.</a:t>
            </a:r>
          </a:p>
          <a:p>
            <a:pPr marL="285750" indent="-285750">
              <a:buFont typeface="Arial" charset="0"/>
              <a:buChar char="•"/>
            </a:pPr>
            <a:r>
              <a:rPr lang="en-US" sz="1600" dirty="0">
                <a:solidFill>
                  <a:schemeClr val="bg1"/>
                </a:solidFill>
                <a:latin typeface="Trebuchet MS" charset="0"/>
                <a:ea typeface="Trebuchet MS" charset="0"/>
                <a:cs typeface="Trebuchet MS" charset="0"/>
              </a:rPr>
              <a:t>Teachers and administrators are not sure where to go to get the best data for guiding the learning process. </a:t>
            </a:r>
          </a:p>
          <a:p>
            <a:pPr marL="285750" indent="-285750">
              <a:buFont typeface="Arial" charset="0"/>
              <a:buChar char="•"/>
            </a:pPr>
            <a:r>
              <a:rPr lang="en-US" sz="1600" dirty="0">
                <a:solidFill>
                  <a:schemeClr val="bg1"/>
                </a:solidFill>
                <a:latin typeface="Trebuchet MS" charset="0"/>
                <a:ea typeface="Trebuchet MS" charset="0"/>
                <a:cs typeface="Trebuchet MS" charset="0"/>
              </a:rPr>
              <a:t>Responding to public inquiries for data is sometimes handled in a disorganized manner. </a:t>
            </a:r>
          </a:p>
          <a:p>
            <a:pPr marL="285750" indent="-285750">
              <a:buFont typeface="Arial" charset="0"/>
              <a:buChar char="•"/>
            </a:pPr>
            <a:r>
              <a:rPr lang="en-US" sz="1600" dirty="0">
                <a:solidFill>
                  <a:schemeClr val="bg1"/>
                </a:solidFill>
                <a:latin typeface="Trebuchet MS" charset="0"/>
                <a:ea typeface="Trebuchet MS" charset="0"/>
                <a:cs typeface="Trebuchet MS" charset="0"/>
              </a:rPr>
              <a:t>Data is released to the public that is in error.</a:t>
            </a:r>
          </a:p>
          <a:p>
            <a:pPr marL="285750" indent="-285750">
              <a:buFont typeface="Arial" charset="0"/>
              <a:buChar char="•"/>
            </a:pPr>
            <a:r>
              <a:rPr lang="en-US" sz="1600" dirty="0">
                <a:solidFill>
                  <a:schemeClr val="bg1"/>
                </a:solidFill>
                <a:latin typeface="Trebuchet MS" charset="0"/>
                <a:ea typeface="Trebuchet MS" charset="0"/>
                <a:cs typeface="Trebuchet MS" charset="0"/>
              </a:rPr>
              <a:t>State reporting is problematic, with frequent errors.</a:t>
            </a:r>
          </a:p>
          <a:p>
            <a:endParaRPr lang="en-US" sz="1600" dirty="0">
              <a:solidFill>
                <a:schemeClr val="bg1"/>
              </a:solidFill>
              <a:latin typeface="Trebuchet MS" charset="0"/>
              <a:ea typeface="Trebuchet MS" charset="0"/>
              <a:cs typeface="Trebuchet MS" charset="0"/>
            </a:endParaRPr>
          </a:p>
        </p:txBody>
      </p:sp>
      <p:sp>
        <p:nvSpPr>
          <p:cNvPr id="5" name="TextBox 4"/>
          <p:cNvSpPr txBox="1"/>
          <p:nvPr/>
        </p:nvSpPr>
        <p:spPr>
          <a:xfrm>
            <a:off x="5791200" y="5683132"/>
            <a:ext cx="2514599" cy="646331"/>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CELT, Data Governance and Management Presentation, 2013</a:t>
            </a:r>
          </a:p>
          <a:p>
            <a:endParaRPr lang="en-US" sz="1200" dirty="0">
              <a:solidFill>
                <a:srgbClr val="993300"/>
              </a:solidFill>
              <a:latin typeface="Trebuchet MS" charset="0"/>
              <a:ea typeface="Trebuchet MS" charset="0"/>
              <a:cs typeface="Trebuchet MS" charset="0"/>
            </a:endParaRPr>
          </a:p>
        </p:txBody>
      </p:sp>
      <p:sp>
        <p:nvSpPr>
          <p:cNvPr id="6" name="Action Button: Return 5">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574154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Governance and Process Management Structure</a:t>
            </a:r>
          </a:p>
        </p:txBody>
      </p: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219200"/>
            <a:ext cx="7840694" cy="4918558"/>
          </a:xfrm>
          <a:prstGeom prst="rect">
            <a:avLst/>
          </a:prstGeom>
        </p:spPr>
      </p:pic>
      <p:sp>
        <p:nvSpPr>
          <p:cNvPr id="4" name="Action Button: Return 3">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735060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Relationship of Data Stewards and Process Stewards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30656"/>
            <a:ext cx="7848600" cy="5043143"/>
          </a:xfrm>
          <a:prstGeom prst="rect">
            <a:avLst/>
          </a:prstGeom>
        </p:spPr>
      </p:pic>
      <p:sp>
        <p:nvSpPr>
          <p:cNvPr id="4" name="TextBox 3"/>
          <p:cNvSpPr txBox="1"/>
          <p:nvPr/>
        </p:nvSpPr>
        <p:spPr>
          <a:xfrm>
            <a:off x="4533900" y="6299199"/>
            <a:ext cx="2438400" cy="646331"/>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CELT, Data Governance and Management Presentation, 2013</a:t>
            </a:r>
          </a:p>
          <a:p>
            <a:endParaRPr lang="en-US" sz="1200" dirty="0">
              <a:solidFill>
                <a:srgbClr val="993300"/>
              </a:solidFill>
              <a:latin typeface="Trebuchet MS" charset="0"/>
              <a:ea typeface="Trebuchet MS" charset="0"/>
              <a:cs typeface="Trebuchet MS" charset="0"/>
            </a:endParaRPr>
          </a:p>
        </p:txBody>
      </p:sp>
      <p:sp>
        <p:nvSpPr>
          <p:cNvPr id="5" name="Action Button: Return 4">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790495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Importance of Process Management</a:t>
            </a:r>
          </a:p>
        </p:txBody>
      </p:sp>
      <p:sp>
        <p:nvSpPr>
          <p:cNvPr id="3" name="TextBox 2"/>
          <p:cNvSpPr txBox="1"/>
          <p:nvPr/>
        </p:nvSpPr>
        <p:spPr>
          <a:xfrm>
            <a:off x="152400" y="1524000"/>
            <a:ext cx="8745071" cy="4801314"/>
          </a:xfrm>
          <a:prstGeom prst="rect">
            <a:avLst/>
          </a:prstGeom>
          <a:noFill/>
        </p:spPr>
        <p:txBody>
          <a:bodyPr wrap="square" rtlCol="0">
            <a:spAutoFit/>
          </a:bodyPr>
          <a:lstStyle/>
          <a:p>
            <a:pPr marL="285750" indent="-285750">
              <a:buFont typeface="Arial" charset="0"/>
              <a:buChar char="•"/>
            </a:pPr>
            <a:r>
              <a:rPr lang="en-US" sz="1800" dirty="0">
                <a:solidFill>
                  <a:schemeClr val="bg1"/>
                </a:solidFill>
                <a:latin typeface="Trebuchet MS" charset="0"/>
                <a:ea typeface="Trebuchet MS" charset="0"/>
                <a:cs typeface="Trebuchet MS" charset="0"/>
              </a:rPr>
              <a:t>All work within the district can be defined in terms of processes.</a:t>
            </a:r>
          </a:p>
          <a:p>
            <a:pPr marL="285750" indent="-285750">
              <a:buFont typeface="Arial" charset="0"/>
              <a:buChar char="•"/>
            </a:pPr>
            <a:r>
              <a:rPr lang="en-US" sz="1800" dirty="0">
                <a:solidFill>
                  <a:schemeClr val="bg1"/>
                </a:solidFill>
                <a:latin typeface="Trebuchet MS" charset="0"/>
                <a:ea typeface="Trebuchet MS" charset="0"/>
                <a:cs typeface="Trebuchet MS" charset="0"/>
              </a:rPr>
              <a:t>District operations and organizational efficiency and effectiveness are best managed, monitored and improved by using the disciplined approach of process management.</a:t>
            </a:r>
          </a:p>
          <a:p>
            <a:pPr marL="285750" indent="-285750">
              <a:buFont typeface="Arial" charset="0"/>
              <a:buChar char="•"/>
            </a:pPr>
            <a:r>
              <a:rPr lang="en-US" sz="1800" dirty="0">
                <a:solidFill>
                  <a:schemeClr val="bg1"/>
                </a:solidFill>
                <a:latin typeface="Trebuchet MS" charset="0"/>
                <a:ea typeface="Trebuchet MS" charset="0"/>
                <a:cs typeface="Trebuchet MS" charset="0"/>
              </a:rPr>
              <a:t>Process management can be used to bridge silos and foster collaboration within the district, especially where similar processes are used. An example of this is the commonality between Response to Intervention, Individual Education Plans, and personalized instruction – all of which can use similar processes, tools and data structures to personalize instruction.</a:t>
            </a:r>
          </a:p>
          <a:p>
            <a:pPr marL="285750" indent="-285750">
              <a:buFont typeface="Arial" charset="0"/>
              <a:buChar char="•"/>
            </a:pPr>
            <a:r>
              <a:rPr lang="en-US" sz="1800" dirty="0">
                <a:solidFill>
                  <a:schemeClr val="bg1"/>
                </a:solidFill>
                <a:latin typeface="Trebuchet MS" charset="0"/>
                <a:ea typeface="Trebuchet MS" charset="0"/>
                <a:cs typeface="Trebuchet MS" charset="0"/>
              </a:rPr>
              <a:t>Processes, once defined, can be measured, monitored and improved.</a:t>
            </a:r>
          </a:p>
          <a:p>
            <a:pPr marL="285750" indent="-285750">
              <a:buFont typeface="Arial" charset="0"/>
              <a:buChar char="•"/>
            </a:pPr>
            <a:r>
              <a:rPr lang="en-US" sz="1800" dirty="0">
                <a:solidFill>
                  <a:schemeClr val="bg1"/>
                </a:solidFill>
                <a:latin typeface="Trebuchet MS" charset="0"/>
                <a:ea typeface="Trebuchet MS" charset="0"/>
                <a:cs typeface="Trebuchet MS" charset="0"/>
              </a:rPr>
              <a:t>Process measures, such as cycle time, per unit cost and customer satisfaction, can be applied to almost all processes, and as such can provide a rich set of data for benchmarking and continuous improvement.</a:t>
            </a:r>
          </a:p>
          <a:p>
            <a:pPr marL="285750" indent="-285750">
              <a:buFont typeface="Arial" charset="0"/>
              <a:buChar char="•"/>
            </a:pPr>
            <a:r>
              <a:rPr lang="en-US" sz="1800" dirty="0">
                <a:solidFill>
                  <a:schemeClr val="bg1"/>
                </a:solidFill>
                <a:latin typeface="Trebuchet MS" charset="0"/>
                <a:ea typeface="Trebuchet MS" charset="0"/>
                <a:cs typeface="Trebuchet MS" charset="0"/>
              </a:rPr>
              <a:t>Documenting processes is a best practice approach to collecting, sharing (especially with new employees) and retaining important institution knowledge.</a:t>
            </a:r>
          </a:p>
          <a:p>
            <a:pPr marL="285750" indent="-285750">
              <a:buFont typeface="Arial" charset="0"/>
              <a:buChar char="•"/>
            </a:pPr>
            <a:endParaRPr lang="en-US" sz="1800" dirty="0">
              <a:solidFill>
                <a:schemeClr val="bg1"/>
              </a:solidFill>
              <a:latin typeface="Trebuchet MS" charset="0"/>
              <a:ea typeface="Trebuchet MS" charset="0"/>
              <a:cs typeface="Trebuchet MS" charset="0"/>
            </a:endParaRPr>
          </a:p>
          <a:p>
            <a:endParaRPr lang="en-US" sz="1800" dirty="0">
              <a:solidFill>
                <a:schemeClr val="bg1"/>
              </a:solidFill>
              <a:latin typeface="Trebuchet MS" charset="0"/>
              <a:ea typeface="Trebuchet MS" charset="0"/>
              <a:cs typeface="Trebuchet MS" charset="0"/>
            </a:endParaRPr>
          </a:p>
        </p:txBody>
      </p:sp>
      <p:sp>
        <p:nvSpPr>
          <p:cNvPr id="4" name="Action Button: Return 3">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86731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Enterprise Architecture</a:t>
            </a:r>
          </a:p>
        </p:txBody>
      </p:sp>
      <p:pic>
        <p:nvPicPr>
          <p:cNvPr id="4" name="Picture 3"/>
          <p:cNvPicPr>
            <a:picLocks noChangeAspect="1"/>
          </p:cNvPicPr>
          <p:nvPr/>
        </p:nvPicPr>
        <p:blipFill>
          <a:blip r:embed="rId2"/>
          <a:stretch>
            <a:fillRect/>
          </a:stretch>
        </p:blipFill>
        <p:spPr>
          <a:xfrm>
            <a:off x="3276600" y="3200400"/>
            <a:ext cx="2997200" cy="2997200"/>
          </a:xfrm>
          <a:prstGeom prst="rect">
            <a:avLst/>
          </a:prstGeom>
        </p:spPr>
      </p:pic>
      <p:sp>
        <p:nvSpPr>
          <p:cNvPr id="5" name="Action Button: Return 4">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034301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812" y="76200"/>
            <a:ext cx="8664388" cy="1143000"/>
          </a:xfrm>
        </p:spPr>
        <p:txBody>
          <a:bodyPr/>
          <a:lstStyle/>
          <a:p>
            <a:r>
              <a:rPr lang="en-US" sz="2800" dirty="0"/>
              <a:t>Data Governance relationship to Education Enterprise Architecture</a:t>
            </a:r>
          </a:p>
        </p:txBody>
      </p:sp>
      <p:sp>
        <p:nvSpPr>
          <p:cNvPr id="3" name="TextBox 2"/>
          <p:cNvSpPr txBox="1"/>
          <p:nvPr/>
        </p:nvSpPr>
        <p:spPr>
          <a:xfrm>
            <a:off x="174812" y="1371600"/>
            <a:ext cx="8664388" cy="4770537"/>
          </a:xfrm>
          <a:prstGeom prst="rect">
            <a:avLst/>
          </a:prstGeom>
          <a:noFill/>
        </p:spPr>
        <p:txBody>
          <a:bodyPr wrap="square" rtlCol="0">
            <a:spAutoFit/>
          </a:bodyPr>
          <a:lstStyle/>
          <a:p>
            <a:r>
              <a:rPr lang="en-US" sz="1600" dirty="0">
                <a:solidFill>
                  <a:schemeClr val="bg1"/>
                </a:solidFill>
                <a:latin typeface="Trebuchet MS" charset="0"/>
                <a:ea typeface="Trebuchet MS" charset="0"/>
                <a:cs typeface="Trebuchet MS" charset="0"/>
              </a:rPr>
              <a:t>Education Enterprise Architecture (EEA) relies on both </a:t>
            </a:r>
            <a:r>
              <a:rPr lang="en-US" sz="1600" dirty="0">
                <a:solidFill>
                  <a:srgbClr val="993300"/>
                </a:solidFill>
                <a:latin typeface="Trebuchet MS" charset="0"/>
                <a:ea typeface="Trebuchet MS" charset="0"/>
                <a:cs typeface="Trebuchet MS" charset="0"/>
              </a:rPr>
              <a:t>governance</a:t>
            </a:r>
            <a:r>
              <a:rPr lang="en-US" sz="1600" dirty="0">
                <a:solidFill>
                  <a:schemeClr val="bg1"/>
                </a:solidFill>
                <a:latin typeface="Trebuchet MS" charset="0"/>
                <a:ea typeface="Trebuchet MS" charset="0"/>
                <a:cs typeface="Trebuchet MS" charset="0"/>
              </a:rPr>
              <a:t> and </a:t>
            </a:r>
            <a:r>
              <a:rPr lang="en-US" sz="1600" dirty="0">
                <a:solidFill>
                  <a:srgbClr val="993300"/>
                </a:solidFill>
                <a:latin typeface="Trebuchet MS" charset="0"/>
                <a:ea typeface="Trebuchet MS" charset="0"/>
                <a:cs typeface="Trebuchet MS" charset="0"/>
              </a:rPr>
              <a:t>management</a:t>
            </a:r>
            <a:r>
              <a:rPr lang="en-US" sz="1600" dirty="0">
                <a:solidFill>
                  <a:schemeClr val="bg1"/>
                </a:solidFill>
                <a:latin typeface="Trebuchet MS" charset="0"/>
                <a:ea typeface="Trebuchet MS" charset="0"/>
                <a:cs typeface="Trebuchet MS" charset="0"/>
              </a:rPr>
              <a:t> structures are critical for long-term sustainability. </a:t>
            </a:r>
          </a:p>
          <a:p>
            <a:endParaRPr lang="en-US" sz="1600" dirty="0">
              <a:solidFill>
                <a:schemeClr val="bg1"/>
              </a:solidFill>
              <a:latin typeface="Trebuchet MS" charset="0"/>
              <a:ea typeface="Trebuchet MS" charset="0"/>
              <a:cs typeface="Trebuchet MS" charset="0"/>
            </a:endParaRPr>
          </a:p>
          <a:p>
            <a:r>
              <a:rPr lang="en-US" sz="1600" dirty="0">
                <a:solidFill>
                  <a:srgbClr val="993300"/>
                </a:solidFill>
                <a:latin typeface="Trebuchet MS" charset="0"/>
                <a:ea typeface="Trebuchet MS" charset="0"/>
                <a:cs typeface="Trebuchet MS" charset="0"/>
              </a:rPr>
              <a:t>Architecture governance </a:t>
            </a:r>
            <a:r>
              <a:rPr lang="en-US" sz="1600" dirty="0">
                <a:solidFill>
                  <a:schemeClr val="bg1"/>
                </a:solidFill>
                <a:latin typeface="Trebuchet MS" charset="0"/>
                <a:ea typeface="Trebuchet MS" charset="0"/>
                <a:cs typeface="Trebuchet MS" charset="0"/>
              </a:rPr>
              <a:t>identifies the key roles, manages the architecture processes (such as creating current and future states of the enterprise, reviewing upcoming procurements and so on) and architecture content (such as requirements, standards, visuals of current and future states, and so on).</a:t>
            </a:r>
          </a:p>
          <a:p>
            <a:endParaRPr lang="en-US" sz="1600" dirty="0">
              <a:solidFill>
                <a:schemeClr val="bg1"/>
              </a:solidFill>
              <a:latin typeface="Trebuchet MS" charset="0"/>
              <a:ea typeface="Trebuchet MS" charset="0"/>
              <a:cs typeface="Trebuchet MS" charset="0"/>
            </a:endParaRPr>
          </a:p>
          <a:p>
            <a:r>
              <a:rPr lang="en-US" sz="1600" dirty="0">
                <a:solidFill>
                  <a:srgbClr val="993300"/>
                </a:solidFill>
                <a:latin typeface="Trebuchet MS" charset="0"/>
                <a:ea typeface="Trebuchet MS" charset="0"/>
                <a:cs typeface="Trebuchet MS" charset="0"/>
              </a:rPr>
              <a:t>Data governance </a:t>
            </a:r>
            <a:r>
              <a:rPr lang="en-US" sz="1600" dirty="0">
                <a:solidFill>
                  <a:schemeClr val="bg1"/>
                </a:solidFill>
                <a:latin typeface="Trebuchet MS" charset="0"/>
                <a:ea typeface="Trebuchet MS" charset="0"/>
                <a:cs typeface="Trebuchet MS" charset="0"/>
              </a:rPr>
              <a:t>defines how the agency makes decisions about its information assets by establishing policies, standards, processes and ownership.</a:t>
            </a:r>
          </a:p>
          <a:p>
            <a:endParaRPr lang="en-US" sz="1600" dirty="0">
              <a:solidFill>
                <a:schemeClr val="bg1"/>
              </a:solidFill>
              <a:latin typeface="Trebuchet MS" charset="0"/>
              <a:ea typeface="Trebuchet MS" charset="0"/>
              <a:cs typeface="Trebuchet MS" charset="0"/>
            </a:endParaRPr>
          </a:p>
          <a:p>
            <a:r>
              <a:rPr lang="en-US" sz="1600" dirty="0">
                <a:solidFill>
                  <a:srgbClr val="993300"/>
                </a:solidFill>
                <a:latin typeface="Trebuchet MS" charset="0"/>
                <a:ea typeface="Trebuchet MS" charset="0"/>
                <a:cs typeface="Trebuchet MS" charset="0"/>
              </a:rPr>
              <a:t>Process management </a:t>
            </a:r>
            <a:r>
              <a:rPr lang="en-US" sz="1600" dirty="0">
                <a:solidFill>
                  <a:schemeClr val="bg1"/>
                </a:solidFill>
                <a:latin typeface="Trebuchet MS" charset="0"/>
                <a:ea typeface="Trebuchet MS" charset="0"/>
                <a:cs typeface="Trebuchet MS" charset="0"/>
              </a:rPr>
              <a:t>establishes, documents and assigns ownership for the agency’s key processes, which is a core component of developing the business architecture. Process management also has a continuous improvement focus, which helps create a future state.</a:t>
            </a:r>
          </a:p>
          <a:p>
            <a:endParaRPr lang="en-US" sz="1600" dirty="0">
              <a:solidFill>
                <a:schemeClr val="bg1"/>
              </a:solidFill>
              <a:latin typeface="Trebuchet MS" charset="0"/>
              <a:ea typeface="Trebuchet MS" charset="0"/>
              <a:cs typeface="Trebuchet MS" charset="0"/>
            </a:endParaRPr>
          </a:p>
          <a:p>
            <a:r>
              <a:rPr lang="en-US" sz="1600" dirty="0">
                <a:solidFill>
                  <a:srgbClr val="993300"/>
                </a:solidFill>
                <a:latin typeface="Trebuchet MS" charset="0"/>
                <a:ea typeface="Trebuchet MS" charset="0"/>
                <a:cs typeface="Trebuchet MS" charset="0"/>
              </a:rPr>
              <a:t>Project management </a:t>
            </a:r>
            <a:r>
              <a:rPr lang="en-US" sz="1600" dirty="0">
                <a:solidFill>
                  <a:schemeClr val="bg1"/>
                </a:solidFill>
                <a:latin typeface="Trebuchet MS" charset="0"/>
                <a:ea typeface="Trebuchet MS" charset="0"/>
                <a:cs typeface="Trebuchet MS" charset="0"/>
              </a:rPr>
              <a:t>creates an agency-wide project management office and a process for approving and tracking the progress of high-priority projects. This part of governance ensures the agency consistently plans and implements the projects necessary to achieve the future state.</a:t>
            </a:r>
          </a:p>
        </p:txBody>
      </p:sp>
      <p:sp>
        <p:nvSpPr>
          <p:cNvPr id="4" name="TextBox 3"/>
          <p:cNvSpPr txBox="1"/>
          <p:nvPr/>
        </p:nvSpPr>
        <p:spPr>
          <a:xfrm>
            <a:off x="3666565" y="5832872"/>
            <a:ext cx="5172635" cy="461665"/>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Reform Support Network (2014) </a:t>
            </a:r>
            <a:r>
              <a:rPr lang="en-US" sz="1200" i="1" dirty="0">
                <a:solidFill>
                  <a:srgbClr val="993300"/>
                </a:solidFill>
                <a:latin typeface="Trebuchet MS" charset="0"/>
                <a:ea typeface="Trebuchet MS" charset="0"/>
                <a:cs typeface="Trebuchet MS" charset="0"/>
              </a:rPr>
              <a:t>Education Enterprise Architecture: Aligning Education Reform with Services and Systems</a:t>
            </a:r>
            <a:r>
              <a:rPr lang="en-US" sz="1200" dirty="0">
                <a:solidFill>
                  <a:srgbClr val="993300"/>
                </a:solidFill>
                <a:latin typeface="Trebuchet MS" charset="0"/>
                <a:ea typeface="Trebuchet MS" charset="0"/>
                <a:cs typeface="Trebuchet MS" charset="0"/>
              </a:rPr>
              <a:t>. </a:t>
            </a:r>
          </a:p>
        </p:txBody>
      </p:sp>
      <p:sp>
        <p:nvSpPr>
          <p:cNvPr id="5" name="Action Button: Return 4">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152509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Role of Data Governance in EEA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907" y="1371600"/>
            <a:ext cx="8557075" cy="4114800"/>
          </a:xfrm>
          <a:prstGeom prst="rect">
            <a:avLst/>
          </a:prstGeom>
        </p:spPr>
      </p:pic>
      <p:sp>
        <p:nvSpPr>
          <p:cNvPr id="4" name="Donut 3"/>
          <p:cNvSpPr/>
          <p:nvPr/>
        </p:nvSpPr>
        <p:spPr bwMode="auto">
          <a:xfrm>
            <a:off x="457200" y="3276600"/>
            <a:ext cx="3429000" cy="2743200"/>
          </a:xfrm>
          <a:prstGeom prst="donut">
            <a:avLst>
              <a:gd name="adj" fmla="val 5373"/>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5" name="TextBox 4"/>
          <p:cNvSpPr txBox="1"/>
          <p:nvPr/>
        </p:nvSpPr>
        <p:spPr>
          <a:xfrm>
            <a:off x="1099932" y="5238690"/>
            <a:ext cx="2143536" cy="400110"/>
          </a:xfrm>
          <a:prstGeom prst="rect">
            <a:avLst/>
          </a:prstGeom>
          <a:noFill/>
        </p:spPr>
        <p:txBody>
          <a:bodyPr wrap="none" rtlCol="0">
            <a:spAutoFit/>
          </a:bodyPr>
          <a:lstStyle/>
          <a:p>
            <a:r>
              <a:rPr lang="en-US" sz="2000" dirty="0">
                <a:solidFill>
                  <a:srgbClr val="993300"/>
                </a:solidFill>
                <a:latin typeface="Trebuchet MS" charset="0"/>
                <a:ea typeface="Trebuchet MS" charset="0"/>
                <a:cs typeface="Trebuchet MS" charset="0"/>
              </a:rPr>
              <a:t>Data Governance</a:t>
            </a:r>
          </a:p>
        </p:txBody>
      </p:sp>
      <p:sp>
        <p:nvSpPr>
          <p:cNvPr id="6" name="TextBox 5"/>
          <p:cNvSpPr txBox="1"/>
          <p:nvPr/>
        </p:nvSpPr>
        <p:spPr>
          <a:xfrm>
            <a:off x="3886200" y="5604812"/>
            <a:ext cx="5172635" cy="461665"/>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Reform Support Network (2014) </a:t>
            </a:r>
            <a:r>
              <a:rPr lang="en-US" sz="1200" i="1" dirty="0">
                <a:solidFill>
                  <a:srgbClr val="993300"/>
                </a:solidFill>
                <a:latin typeface="Trebuchet MS" charset="0"/>
                <a:ea typeface="Trebuchet MS" charset="0"/>
                <a:cs typeface="Trebuchet MS" charset="0"/>
              </a:rPr>
              <a:t>Education Enterprise Architecture: Aligning Education Reform with Services and Systems</a:t>
            </a:r>
            <a:r>
              <a:rPr lang="en-US" sz="1200" dirty="0">
                <a:solidFill>
                  <a:srgbClr val="993300"/>
                </a:solidFill>
                <a:latin typeface="Trebuchet MS" charset="0"/>
                <a:ea typeface="Trebuchet MS" charset="0"/>
                <a:cs typeface="Trebuchet MS" charset="0"/>
              </a:rPr>
              <a:t>. </a:t>
            </a:r>
          </a:p>
        </p:txBody>
      </p:sp>
      <p:sp>
        <p:nvSpPr>
          <p:cNvPr id="7" name="Action Button: Return 6">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135789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Governance as an Element of EEA Governance</a:t>
            </a:r>
          </a:p>
        </p:txBody>
      </p:sp>
      <p:sp>
        <p:nvSpPr>
          <p:cNvPr id="4" name="TextBox 3"/>
          <p:cNvSpPr txBox="1"/>
          <p:nvPr/>
        </p:nvSpPr>
        <p:spPr>
          <a:xfrm>
            <a:off x="228600" y="1295400"/>
            <a:ext cx="8610600" cy="4524315"/>
          </a:xfrm>
          <a:prstGeom prst="rect">
            <a:avLst/>
          </a:prstGeom>
          <a:noFill/>
        </p:spPr>
        <p:txBody>
          <a:bodyPr wrap="square" rtlCol="0">
            <a:spAutoFit/>
          </a:bodyPr>
          <a:lstStyle/>
          <a:p>
            <a:r>
              <a:rPr lang="en-US" sz="1800" dirty="0">
                <a:solidFill>
                  <a:schemeClr val="bg1"/>
                </a:solidFill>
                <a:latin typeface="Trebuchet MS" charset="0"/>
                <a:ea typeface="Trebuchet MS" charset="0"/>
                <a:cs typeface="Trebuchet MS" charset="0"/>
              </a:rPr>
              <a:t>EEA </a:t>
            </a:r>
            <a:r>
              <a:rPr lang="en-US" sz="1800" dirty="0">
                <a:solidFill>
                  <a:srgbClr val="993300"/>
                </a:solidFill>
                <a:latin typeface="Trebuchet MS" charset="0"/>
                <a:ea typeface="Trebuchet MS" charset="0"/>
                <a:cs typeface="Trebuchet MS" charset="0"/>
              </a:rPr>
              <a:t>uses data stewards to further refine the Business Architecture </a:t>
            </a:r>
            <a:r>
              <a:rPr lang="en-US" sz="1800" dirty="0">
                <a:solidFill>
                  <a:schemeClr val="bg1"/>
                </a:solidFill>
                <a:latin typeface="Trebuchet MS" charset="0"/>
                <a:ea typeface="Trebuchet MS" charset="0"/>
                <a:cs typeface="Trebuchet MS" charset="0"/>
              </a:rPr>
              <a:t>and serve as subject matter experts in the development of designs, specifications and business rules for data structures, data access and security and integration strategies. </a:t>
            </a:r>
          </a:p>
          <a:p>
            <a:endParaRPr lang="en-US" sz="1800" dirty="0">
              <a:solidFill>
                <a:schemeClr val="bg1"/>
              </a:solidFill>
              <a:latin typeface="Trebuchet MS" charset="0"/>
              <a:ea typeface="Trebuchet MS" charset="0"/>
              <a:cs typeface="Trebuchet MS" charset="0"/>
            </a:endParaRPr>
          </a:p>
          <a:p>
            <a:r>
              <a:rPr lang="en-US" sz="1800" dirty="0">
                <a:solidFill>
                  <a:schemeClr val="bg1"/>
                </a:solidFill>
                <a:latin typeface="Trebuchet MS" charset="0"/>
                <a:ea typeface="Trebuchet MS" charset="0"/>
                <a:cs typeface="Trebuchet MS" charset="0"/>
              </a:rPr>
              <a:t>Organizations will benefit from establishing a data governance structure and integrating it with EEA governance. The U.S. Department of Education’s</a:t>
            </a:r>
          </a:p>
          <a:p>
            <a:r>
              <a:rPr lang="en-US" sz="1800" dirty="0">
                <a:solidFill>
                  <a:schemeClr val="bg1"/>
                </a:solidFill>
                <a:latin typeface="Trebuchet MS" charset="0"/>
                <a:ea typeface="Trebuchet MS" charset="0"/>
                <a:cs typeface="Trebuchet MS" charset="0"/>
              </a:rPr>
              <a:t>Statewide Longitudinal Data Systems (SLDS) Program provides useful materials on an effective data governance process.</a:t>
            </a:r>
          </a:p>
          <a:p>
            <a:endParaRPr lang="en-US" sz="1800" dirty="0">
              <a:solidFill>
                <a:schemeClr val="bg1"/>
              </a:solidFill>
              <a:latin typeface="Trebuchet MS" charset="0"/>
              <a:ea typeface="Trebuchet MS" charset="0"/>
              <a:cs typeface="Trebuchet MS" charset="0"/>
            </a:endParaRPr>
          </a:p>
          <a:p>
            <a:r>
              <a:rPr lang="en-US" sz="1800" dirty="0">
                <a:solidFill>
                  <a:schemeClr val="bg1"/>
                </a:solidFill>
                <a:latin typeface="Trebuchet MS" charset="0"/>
                <a:ea typeface="Trebuchet MS" charset="0"/>
                <a:cs typeface="Trebuchet MS" charset="0"/>
              </a:rPr>
              <a:t>Many education agencies have taken steps to configure their </a:t>
            </a:r>
            <a:r>
              <a:rPr lang="en-US" sz="1800" dirty="0">
                <a:solidFill>
                  <a:srgbClr val="993300"/>
                </a:solidFill>
                <a:latin typeface="Trebuchet MS" charset="0"/>
                <a:ea typeface="Trebuchet MS" charset="0"/>
                <a:cs typeface="Trebuchet MS" charset="0"/>
              </a:rPr>
              <a:t>information assets </a:t>
            </a:r>
            <a:r>
              <a:rPr lang="en-US" sz="1800" dirty="0">
                <a:solidFill>
                  <a:schemeClr val="bg1"/>
                </a:solidFill>
                <a:latin typeface="Trebuchet MS" charset="0"/>
                <a:ea typeface="Trebuchet MS" charset="0"/>
                <a:cs typeface="Trebuchet MS" charset="0"/>
              </a:rPr>
              <a:t>by implementing data governance and data standards and assigning</a:t>
            </a:r>
          </a:p>
          <a:p>
            <a:r>
              <a:rPr lang="en-US" sz="1800" dirty="0">
                <a:solidFill>
                  <a:schemeClr val="bg1"/>
                </a:solidFill>
                <a:latin typeface="Trebuchet MS" charset="0"/>
                <a:ea typeface="Trebuchet MS" charset="0"/>
                <a:cs typeface="Trebuchet MS" charset="0"/>
              </a:rPr>
              <a:t>greater responsibility for managing information to data stewards in the program and business areas. Data governance structures may identify key strategic decisions, core agency processes and process owners, policy requirements and organizational and capacity issues and initiate the architecture.</a:t>
            </a:r>
          </a:p>
        </p:txBody>
      </p:sp>
      <p:sp>
        <p:nvSpPr>
          <p:cNvPr id="5" name="TextBox 4"/>
          <p:cNvSpPr txBox="1"/>
          <p:nvPr/>
        </p:nvSpPr>
        <p:spPr>
          <a:xfrm>
            <a:off x="4033062" y="5895915"/>
            <a:ext cx="4626844" cy="276999"/>
          </a:xfrm>
          <a:prstGeom prst="rect">
            <a:avLst/>
          </a:prstGeom>
          <a:noFill/>
        </p:spPr>
        <p:txBody>
          <a:bodyPr wrap="none" rtlCol="0">
            <a:spAutoFit/>
          </a:bodyPr>
          <a:lstStyle/>
          <a:p>
            <a:r>
              <a:rPr lang="en-US" sz="1200" dirty="0">
                <a:solidFill>
                  <a:srgbClr val="993300"/>
                </a:solidFill>
                <a:latin typeface="Trebuchet MS" charset="0"/>
                <a:ea typeface="Trebuchet MS" charset="0"/>
                <a:cs typeface="Trebuchet MS" charset="0"/>
              </a:rPr>
              <a:t>Reform Support Network (2014) </a:t>
            </a:r>
            <a:r>
              <a:rPr lang="en-US" sz="1200" i="1" dirty="0">
                <a:solidFill>
                  <a:srgbClr val="993300"/>
                </a:solidFill>
                <a:latin typeface="Trebuchet MS" charset="0"/>
                <a:ea typeface="Trebuchet MS" charset="0"/>
                <a:cs typeface="Trebuchet MS" charset="0"/>
              </a:rPr>
              <a:t>Education Enterprise Guidebook</a:t>
            </a:r>
            <a:endParaRPr lang="en-US" sz="1200" dirty="0">
              <a:solidFill>
                <a:srgbClr val="993300"/>
              </a:solidFill>
              <a:latin typeface="Trebuchet MS" charset="0"/>
              <a:ea typeface="Trebuchet MS" charset="0"/>
              <a:cs typeface="Trebuchet MS" charset="0"/>
            </a:endParaRPr>
          </a:p>
        </p:txBody>
      </p:sp>
      <p:sp>
        <p:nvSpPr>
          <p:cNvPr id="6" name="Action Button: Return 5">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092181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Data Consumer Concerns</a:t>
            </a:r>
          </a:p>
        </p:txBody>
      </p:sp>
      <p:sp>
        <p:nvSpPr>
          <p:cNvPr id="3" name="Subtitle 2"/>
          <p:cNvSpPr>
            <a:spLocks noGrp="1"/>
          </p:cNvSpPr>
          <p:nvPr>
            <p:ph type="subTitle" idx="1"/>
          </p:nvPr>
        </p:nvSpPr>
        <p:spPr>
          <a:xfrm>
            <a:off x="0" y="3212912"/>
            <a:ext cx="9144000" cy="1752600"/>
          </a:xfrm>
        </p:spPr>
        <p:txBody>
          <a:bodyPr/>
          <a:lstStyle/>
          <a:p>
            <a:r>
              <a:rPr lang="en-US" dirty="0"/>
              <a:t>Useful for consideration when developing an assessment framework </a:t>
            </a:r>
          </a:p>
        </p:txBody>
      </p:sp>
      <p:pic>
        <p:nvPicPr>
          <p:cNvPr id="5" name="Picture 4"/>
          <p:cNvPicPr>
            <a:picLocks noChangeAspect="1"/>
          </p:cNvPicPr>
          <p:nvPr/>
        </p:nvPicPr>
        <p:blipFill>
          <a:blip r:embed="rId2"/>
          <a:stretch>
            <a:fillRect/>
          </a:stretch>
        </p:blipFill>
        <p:spPr>
          <a:xfrm>
            <a:off x="1295400" y="4089212"/>
            <a:ext cx="6866260" cy="2667000"/>
          </a:xfrm>
          <a:prstGeom prst="rect">
            <a:avLst/>
          </a:prstGeom>
        </p:spPr>
      </p:pic>
      <p:sp>
        <p:nvSpPr>
          <p:cNvPr id="6" name="Action Button: Return 5">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875031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91600" cy="6279481"/>
          </a:xfrm>
          <a:prstGeom prst="rect">
            <a:avLst/>
          </a:prstGeom>
        </p:spPr>
      </p:pic>
      <p:sp>
        <p:nvSpPr>
          <p:cNvPr id="4" name="TextBox 3"/>
          <p:cNvSpPr txBox="1"/>
          <p:nvPr/>
        </p:nvSpPr>
        <p:spPr>
          <a:xfrm>
            <a:off x="76200" y="5029200"/>
            <a:ext cx="5181600" cy="646331"/>
          </a:xfrm>
          <a:prstGeom prst="rect">
            <a:avLst/>
          </a:prstGeom>
          <a:noFill/>
        </p:spPr>
        <p:txBody>
          <a:bodyPr wrap="square" rtlCol="0">
            <a:spAutoFit/>
          </a:bodyPr>
          <a:lstStyle/>
          <a:p>
            <a:r>
              <a:rPr lang="en-US" sz="1200" dirty="0">
                <a:solidFill>
                  <a:srgbClr val="993300"/>
                </a:solidFill>
                <a:latin typeface="Trebuchet MS" charset="0"/>
                <a:ea typeface="Trebuchet MS" charset="0"/>
                <a:cs typeface="Trebuchet MS" charset="0"/>
              </a:rPr>
              <a:t>Klein, John. (2017) 6 Things You Need to Know About Data Governance. Pittsburgh, PA: Software Engineering Institute, Carnegie Mellon University</a:t>
            </a:r>
          </a:p>
        </p:txBody>
      </p:sp>
      <p:sp>
        <p:nvSpPr>
          <p:cNvPr id="5" name="Action Button: Return 4">
            <a:hlinkClick r:id="rId3"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83746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5" name="TextBox 4"/>
          <p:cNvSpPr txBox="1"/>
          <p:nvPr/>
        </p:nvSpPr>
        <p:spPr>
          <a:xfrm>
            <a:off x="2493818" y="1928553"/>
            <a:ext cx="184731" cy="246221"/>
          </a:xfrm>
          <a:prstGeom prst="rect">
            <a:avLst/>
          </a:prstGeom>
          <a:noFill/>
        </p:spPr>
        <p:txBody>
          <a:bodyPr wrap="none" rtlCol="0">
            <a:spAutoFit/>
          </a:bodyPr>
          <a:lstStyle/>
          <a:p>
            <a:endParaRPr lang="en-US" dirty="0"/>
          </a:p>
        </p:txBody>
      </p:sp>
      <p:sp>
        <p:nvSpPr>
          <p:cNvPr id="6" name="TextBox 5"/>
          <p:cNvSpPr txBox="1"/>
          <p:nvPr/>
        </p:nvSpPr>
        <p:spPr>
          <a:xfrm>
            <a:off x="304800" y="1447800"/>
            <a:ext cx="8382000" cy="5047536"/>
          </a:xfrm>
          <a:prstGeom prst="rect">
            <a:avLst/>
          </a:prstGeom>
          <a:noFill/>
        </p:spPr>
        <p:txBody>
          <a:bodyPr wrap="square" rtlCol="0">
            <a:spAutoFit/>
          </a:bodyPr>
          <a:lstStyle/>
          <a:p>
            <a:pPr marL="342900" indent="-342900">
              <a:buFont typeface="+mj-lt"/>
              <a:buAutoNum type="arabicPeriod"/>
            </a:pPr>
            <a:r>
              <a:rPr lang="en-US" sz="1400" dirty="0">
                <a:solidFill>
                  <a:schemeClr val="bg1"/>
                </a:solidFill>
                <a:latin typeface="Trebuchet MS" charset="0"/>
                <a:ea typeface="Trebuchet MS" charset="0"/>
                <a:cs typeface="Trebuchet MS" charset="0"/>
              </a:rPr>
              <a:t>Bill &amp; Melinda Gates Foundation (2015) Data Systems Working Group Guide to Management Practices available at https://</a:t>
            </a:r>
            <a:r>
              <a:rPr lang="en-US" sz="1400" dirty="0" err="1">
                <a:solidFill>
                  <a:schemeClr val="bg1"/>
                </a:solidFill>
                <a:latin typeface="Trebuchet MS" charset="0"/>
                <a:ea typeface="Trebuchet MS" charset="0"/>
                <a:cs typeface="Trebuchet MS" charset="0"/>
              </a:rPr>
              <a:t>drive.google.com</a:t>
            </a:r>
            <a:r>
              <a:rPr lang="en-US" sz="1400" dirty="0">
                <a:solidFill>
                  <a:schemeClr val="bg1"/>
                </a:solidFill>
                <a:latin typeface="Trebuchet MS" charset="0"/>
                <a:ea typeface="Trebuchet MS" charset="0"/>
                <a:cs typeface="Trebuchet MS" charset="0"/>
              </a:rPr>
              <a:t>/drive/u/0/folders/0Bx2BBMkIR-83SEd4MGxMbUo4Nkk  </a:t>
            </a:r>
          </a:p>
          <a:p>
            <a:pPr marL="342900" indent="-342900">
              <a:buFont typeface="+mj-lt"/>
              <a:buAutoNum type="arabicPeriod"/>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a:pPr>
            <a:r>
              <a:rPr lang="en-US" sz="1400" dirty="0">
                <a:solidFill>
                  <a:schemeClr val="bg1"/>
                </a:solidFill>
                <a:latin typeface="Trebuchet MS" charset="0"/>
                <a:ea typeface="Trebuchet MS" charset="0"/>
                <a:cs typeface="Trebuchet MS" charset="0"/>
              </a:rPr>
              <a:t>Bradley, Christopher. (2013) Implementing Effective Data Governance available at https://</a:t>
            </a:r>
            <a:r>
              <a:rPr lang="en-US" sz="1400" dirty="0" err="1">
                <a:solidFill>
                  <a:schemeClr val="bg1"/>
                </a:solidFill>
                <a:latin typeface="Trebuchet MS" charset="0"/>
                <a:ea typeface="Trebuchet MS" charset="0"/>
                <a:cs typeface="Trebuchet MS" charset="0"/>
              </a:rPr>
              <a:t>www.slideshare.net</a:t>
            </a:r>
            <a:r>
              <a:rPr lang="en-US" sz="1400" dirty="0">
                <a:solidFill>
                  <a:schemeClr val="bg1"/>
                </a:solidFill>
                <a:latin typeface="Trebuchet MS" charset="0"/>
                <a:ea typeface="Trebuchet MS" charset="0"/>
                <a:cs typeface="Trebuchet MS" charset="0"/>
              </a:rPr>
              <a:t>/</a:t>
            </a:r>
            <a:r>
              <a:rPr lang="en-US" sz="1400" dirty="0" err="1">
                <a:solidFill>
                  <a:schemeClr val="bg1"/>
                </a:solidFill>
                <a:latin typeface="Trebuchet MS" charset="0"/>
                <a:ea typeface="Trebuchet MS" charset="0"/>
                <a:cs typeface="Trebuchet MS" charset="0"/>
              </a:rPr>
              <a:t>inforacer</a:t>
            </a:r>
            <a:r>
              <a:rPr lang="en-US" sz="1400" dirty="0">
                <a:solidFill>
                  <a:schemeClr val="bg1"/>
                </a:solidFill>
                <a:latin typeface="Trebuchet MS" charset="0"/>
                <a:ea typeface="Trebuchet MS" charset="0"/>
                <a:cs typeface="Trebuchet MS" charset="0"/>
              </a:rPr>
              <a:t>/</a:t>
            </a:r>
            <a:r>
              <a:rPr lang="en-US" sz="1400" dirty="0" err="1">
                <a:solidFill>
                  <a:schemeClr val="bg1"/>
                </a:solidFill>
                <a:latin typeface="Trebuchet MS" charset="0"/>
                <a:ea typeface="Trebuchet MS" charset="0"/>
                <a:cs typeface="Trebuchet MS" charset="0"/>
              </a:rPr>
              <a:t>impdata-gover</a:t>
            </a:r>
            <a:r>
              <a:rPr lang="en-US" sz="1400" dirty="0">
                <a:solidFill>
                  <a:schemeClr val="bg1"/>
                </a:solidFill>
                <a:latin typeface="Trebuchet MS" charset="0"/>
                <a:ea typeface="Trebuchet MS" charset="0"/>
                <a:cs typeface="Trebuchet MS" charset="0"/>
              </a:rPr>
              <a:t> </a:t>
            </a:r>
          </a:p>
          <a:p>
            <a:pPr marL="342900" indent="-342900">
              <a:buFont typeface="+mj-lt"/>
              <a:buAutoNum type="arabicPeriod"/>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a:pPr>
            <a:r>
              <a:rPr lang="en-US" sz="1400" dirty="0">
                <a:solidFill>
                  <a:schemeClr val="bg1"/>
                </a:solidFill>
                <a:latin typeface="Trebuchet MS" charset="0"/>
                <a:ea typeface="Trebuchet MS" charset="0"/>
                <a:cs typeface="Trebuchet MS" charset="0"/>
              </a:rPr>
              <a:t>CELT (2013) Data Governance and Management. Marlborough, MA</a:t>
            </a:r>
          </a:p>
          <a:p>
            <a:pPr marL="342900" indent="-342900">
              <a:buFont typeface="+mj-lt"/>
              <a:buAutoNum type="arabicPeriod"/>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a:pPr>
            <a:r>
              <a:rPr lang="en-US" sz="1400" dirty="0">
                <a:solidFill>
                  <a:schemeClr val="bg1"/>
                </a:solidFill>
                <a:latin typeface="Trebuchet MS" charset="0"/>
                <a:ea typeface="Trebuchet MS" charset="0"/>
                <a:cs typeface="Trebuchet MS" charset="0"/>
              </a:rPr>
              <a:t>CELT (2009) Data Governance Process. Marlborough, MA</a:t>
            </a:r>
          </a:p>
          <a:p>
            <a:pPr marL="342900" indent="-342900">
              <a:buFont typeface="+mj-lt"/>
              <a:buAutoNum type="arabicPeriod"/>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a:pPr>
            <a:r>
              <a:rPr lang="en-US" sz="1400" dirty="0">
                <a:solidFill>
                  <a:schemeClr val="bg1"/>
                </a:solidFill>
                <a:latin typeface="Trebuchet MS" charset="0"/>
                <a:ea typeface="Trebuchet MS" charset="0"/>
                <a:cs typeface="Trebuchet MS" charset="0"/>
              </a:rPr>
              <a:t>CELT (2013) OCPS Data Governance Executive Briefing. Marlborough, MA</a:t>
            </a:r>
          </a:p>
          <a:p>
            <a:pPr marL="342900" indent="-342900">
              <a:buFont typeface="+mj-lt"/>
              <a:buAutoNum type="arabicPeriod"/>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a:pPr>
            <a:r>
              <a:rPr lang="en-US" sz="1400" dirty="0">
                <a:solidFill>
                  <a:schemeClr val="bg1"/>
                </a:solidFill>
                <a:latin typeface="Trebuchet MS" charset="0"/>
                <a:ea typeface="Trebuchet MS" charset="0"/>
                <a:cs typeface="Trebuchet MS" charset="0"/>
              </a:rPr>
              <a:t>The Center for IDEA Early Childhood Data Systems (2016) Who’s in Charge? – Improving How You Manage and Govern Your Data System, Presentation at 2016 Improving Data, Improving Outcomes Conference, New Orleans, LA available at http://</a:t>
            </a:r>
            <a:r>
              <a:rPr lang="en-US" sz="1400" dirty="0" err="1">
                <a:solidFill>
                  <a:schemeClr val="bg1"/>
                </a:solidFill>
                <a:latin typeface="Trebuchet MS" charset="0"/>
                <a:ea typeface="Trebuchet MS" charset="0"/>
                <a:cs typeface="Trebuchet MS" charset="0"/>
              </a:rPr>
              <a:t>bit.ly</a:t>
            </a:r>
            <a:r>
              <a:rPr lang="en-US" sz="1400" dirty="0">
                <a:solidFill>
                  <a:schemeClr val="bg1"/>
                </a:solidFill>
                <a:latin typeface="Trebuchet MS" charset="0"/>
                <a:ea typeface="Trebuchet MS" charset="0"/>
                <a:cs typeface="Trebuchet MS" charset="0"/>
              </a:rPr>
              <a:t>/2pXnJps </a:t>
            </a:r>
          </a:p>
          <a:p>
            <a:pPr marL="342900" indent="-342900">
              <a:buFont typeface="+mj-lt"/>
              <a:buAutoNum type="arabicPeriod"/>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a:pPr>
            <a:r>
              <a:rPr lang="en-US" sz="1400" dirty="0">
                <a:solidFill>
                  <a:schemeClr val="bg1"/>
                </a:solidFill>
                <a:latin typeface="Trebuchet MS" charset="0"/>
                <a:ea typeface="Trebuchet MS" charset="0"/>
                <a:cs typeface="Trebuchet MS" charset="0"/>
              </a:rPr>
              <a:t>CoSN (2014) 10 Principles to Guide the User and Protection of Student Data, website available at http://</a:t>
            </a:r>
            <a:r>
              <a:rPr lang="en-US" sz="1400" dirty="0" err="1">
                <a:solidFill>
                  <a:schemeClr val="bg1"/>
                </a:solidFill>
                <a:latin typeface="Trebuchet MS" charset="0"/>
                <a:ea typeface="Trebuchet MS" charset="0"/>
                <a:cs typeface="Trebuchet MS" charset="0"/>
              </a:rPr>
              <a:t>studentdataprinciples.org</a:t>
            </a:r>
            <a:r>
              <a:rPr lang="en-US" sz="1400" dirty="0">
                <a:solidFill>
                  <a:schemeClr val="bg1"/>
                </a:solidFill>
                <a:latin typeface="Trebuchet MS" charset="0"/>
                <a:ea typeface="Trebuchet MS" charset="0"/>
                <a:cs typeface="Trebuchet MS" charset="0"/>
              </a:rPr>
              <a:t> </a:t>
            </a:r>
          </a:p>
          <a:p>
            <a:pPr marL="342900" indent="-342900">
              <a:buFont typeface="+mj-lt"/>
              <a:buAutoNum type="arabicPeriod"/>
            </a:pPr>
            <a:endParaRPr lang="en-US" sz="1400" dirty="0">
              <a:solidFill>
                <a:schemeClr val="bg1"/>
              </a:solidFill>
              <a:latin typeface="Trebuchet MS" charset="0"/>
              <a:ea typeface="Trebuchet MS" charset="0"/>
              <a:cs typeface="Trebuchet MS" charset="0"/>
            </a:endParaRPr>
          </a:p>
          <a:p>
            <a:pPr marL="342900" indent="-342900">
              <a:buFont typeface="+mj-lt"/>
              <a:buAutoNum type="arabicPeriod"/>
            </a:pPr>
            <a:r>
              <a:rPr lang="en-US" sz="1400" dirty="0">
                <a:solidFill>
                  <a:schemeClr val="bg1"/>
                </a:solidFill>
                <a:latin typeface="Trebuchet MS" charset="0"/>
                <a:ea typeface="Trebuchet MS" charset="0"/>
                <a:cs typeface="Trebuchet MS" charset="0"/>
              </a:rPr>
              <a:t>Data Quality Campaign (2017) From Hammer to Flashlight - A Decade of Data in Education, available at https://</a:t>
            </a:r>
            <a:r>
              <a:rPr lang="en-US" sz="1400" dirty="0" err="1">
                <a:solidFill>
                  <a:schemeClr val="bg1"/>
                </a:solidFill>
                <a:latin typeface="Trebuchet MS" charset="0"/>
                <a:ea typeface="Trebuchet MS" charset="0"/>
                <a:cs typeface="Trebuchet MS" charset="0"/>
              </a:rPr>
              <a:t>dataqualitycampaign.org</a:t>
            </a:r>
            <a:r>
              <a:rPr lang="en-US" sz="1400" dirty="0">
                <a:solidFill>
                  <a:schemeClr val="bg1"/>
                </a:solidFill>
                <a:latin typeface="Trebuchet MS" charset="0"/>
                <a:ea typeface="Trebuchet MS" charset="0"/>
                <a:cs typeface="Trebuchet MS" charset="0"/>
              </a:rPr>
              <a:t>/resource/from-hammer-to-flashlight-a-decade-of-data-in-education/ </a:t>
            </a:r>
          </a:p>
        </p:txBody>
      </p:sp>
      <p:sp>
        <p:nvSpPr>
          <p:cNvPr id="7" name="Action Button: Return 6">
            <a:hlinkClick r:id="rId2" action="ppaction://hlinksldjump" highlightClick="1"/>
          </p:cNvPr>
          <p:cNvSpPr/>
          <p:nvPr/>
        </p:nvSpPr>
        <p:spPr bwMode="auto">
          <a:xfrm>
            <a:off x="7543800" y="6210289"/>
            <a:ext cx="585216" cy="614886"/>
          </a:xfrm>
          <a:prstGeom prst="actionButtonReturn">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02586801"/>
      </p:ext>
    </p:extLst>
  </p:cSld>
  <p:clrMapOvr>
    <a:masterClrMapping/>
  </p:clrMapOvr>
</p:sld>
</file>

<file path=ppt/theme/theme1.xml><?xml version="1.0" encoding="utf-8"?>
<a:theme xmlns:a="http://schemas.openxmlformats.org/drawingml/2006/main" name="Default Design">
  <a:themeElements>
    <a:clrScheme name="Custom 6">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020506"/>
      </a:hlink>
      <a:folHlink>
        <a:srgbClr val="5D65F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32098</TotalTime>
  <Words>9474</Words>
  <Application>Microsoft Office PowerPoint</Application>
  <PresentationFormat>On-screen Show (4:3)</PresentationFormat>
  <Paragraphs>652</Paragraphs>
  <Slides>103</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103</vt:i4>
      </vt:variant>
    </vt:vector>
  </HeadingPairs>
  <TitlesOfParts>
    <vt:vector size="110" baseType="lpstr">
      <vt:lpstr>Albertus (W1)</vt:lpstr>
      <vt:lpstr>Arial</vt:lpstr>
      <vt:lpstr>Calibri</vt:lpstr>
      <vt:lpstr>Mangal</vt:lpstr>
      <vt:lpstr>Trebuchet MS</vt:lpstr>
      <vt:lpstr>Wingdings</vt:lpstr>
      <vt:lpstr>Default Design</vt:lpstr>
      <vt:lpstr>Data Governance &amp; Data Management</vt:lpstr>
      <vt:lpstr>Introduction</vt:lpstr>
      <vt:lpstr>Topics Included</vt:lpstr>
      <vt:lpstr>What is Data Governance?</vt:lpstr>
      <vt:lpstr>What is Data Governance?</vt:lpstr>
      <vt:lpstr>What is Data Governance?</vt:lpstr>
      <vt:lpstr>What is Data Governance?</vt:lpstr>
      <vt:lpstr>The Need for Data Governance</vt:lpstr>
      <vt:lpstr>The Need for Data Governance</vt:lpstr>
      <vt:lpstr>The Need for Data Governance</vt:lpstr>
      <vt:lpstr>Why Data Governance?</vt:lpstr>
      <vt:lpstr>Reason and Purpose</vt:lpstr>
      <vt:lpstr>Benefits</vt:lpstr>
      <vt:lpstr>Benefits</vt:lpstr>
      <vt:lpstr>Benefits to Education</vt:lpstr>
      <vt:lpstr>Benefits to Education</vt:lpstr>
      <vt:lpstr>Benefits to Education</vt:lpstr>
      <vt:lpstr>Data Governance Benefits to Educational Leadership</vt:lpstr>
      <vt:lpstr>Jeffco Identified Benefits</vt:lpstr>
      <vt:lpstr>Data Governance Operating Models</vt:lpstr>
      <vt:lpstr>Data Governance Operating Model 1</vt:lpstr>
      <vt:lpstr>Model 1 Roles and Responsibilities</vt:lpstr>
      <vt:lpstr>Model 1 Roles and Responsibilities (cont.)</vt:lpstr>
      <vt:lpstr>Data Governance Operating Model 2</vt:lpstr>
      <vt:lpstr>Model 2 Roles and Responsibilities</vt:lpstr>
      <vt:lpstr>Data Governance Operating Model 3</vt:lpstr>
      <vt:lpstr>Model 3 Roles and Responsibilities</vt:lpstr>
      <vt:lpstr>Data Governance Operating Model 4</vt:lpstr>
      <vt:lpstr>Model 4 Roles and Responsibilities</vt:lpstr>
      <vt:lpstr>Data Governance Process, Function, Rules</vt:lpstr>
      <vt:lpstr>Key Data Governance Process Components</vt:lpstr>
      <vt:lpstr>Data Governance Key Functions</vt:lpstr>
      <vt:lpstr>Data Governance – Recommended Rules of the Road</vt:lpstr>
      <vt:lpstr>Data Governance Collaboration</vt:lpstr>
      <vt:lpstr>Collaboration Introduction</vt:lpstr>
      <vt:lpstr>Collaboration – The Key to Success</vt:lpstr>
      <vt:lpstr>Collaboration</vt:lpstr>
      <vt:lpstr>Data Governance Maturity Levels</vt:lpstr>
      <vt:lpstr>Data Governance Maturity Levels</vt:lpstr>
      <vt:lpstr>Infosys Data Governance Maturity Phases</vt:lpstr>
      <vt:lpstr>UK Information Strategist’s Data Governance Maturity by Component</vt:lpstr>
      <vt:lpstr>Oracle Data Governance Maturity Model by Adoption</vt:lpstr>
      <vt:lpstr>Key Initial Steps to Implement Data Governance</vt:lpstr>
      <vt:lpstr>Determine the Purpose and Intended Outcomes of Establishing Data Governance</vt:lpstr>
      <vt:lpstr>Define the Universe of Data Managed by the Data Governance Effort</vt:lpstr>
      <vt:lpstr>Establish a Data  Governance Coordinator</vt:lpstr>
      <vt:lpstr>Determine Which Programs and Roles Within Them Need to be Represented in the Data Governance Structure</vt:lpstr>
      <vt:lpstr>Develop a Log of Critical Data Issues that Data Governance will Address</vt:lpstr>
      <vt:lpstr>Determine the Organization-wide Data Policies and Processes Overseen by Data Governance</vt:lpstr>
      <vt:lpstr>Data Privacy and Data Security</vt:lpstr>
      <vt:lpstr>Data Privacy vs. Data Security</vt:lpstr>
      <vt:lpstr>Data Privacy</vt:lpstr>
      <vt:lpstr>Privacy Information and Fair Information Practices</vt:lpstr>
      <vt:lpstr>Privacy Information and Fair Information Practices</vt:lpstr>
      <vt:lpstr>Student Data Principles</vt:lpstr>
      <vt:lpstr>Student Data Principles</vt:lpstr>
      <vt:lpstr>Student Data Principles</vt:lpstr>
      <vt:lpstr>Data Security</vt:lpstr>
      <vt:lpstr>Data Security Lessons Learned</vt:lpstr>
      <vt:lpstr>Top Threats to Data Protection</vt:lpstr>
      <vt:lpstr>Data Governance Tools and Templates</vt:lpstr>
      <vt:lpstr>PTAC Data Governance Checklist</vt:lpstr>
      <vt:lpstr>Data Governance Policy</vt:lpstr>
      <vt:lpstr>Data Steward Identification List</vt:lpstr>
      <vt:lpstr>Data Hierarchy</vt:lpstr>
      <vt:lpstr>Data Dictionary</vt:lpstr>
      <vt:lpstr>Data Resolution Process</vt:lpstr>
      <vt:lpstr>Data Governance and other Data and Information Concepts</vt:lpstr>
      <vt:lpstr>Data Management</vt:lpstr>
      <vt:lpstr>Data Governance vs. Data Management</vt:lpstr>
      <vt:lpstr>Data Governance vs. Data Management</vt:lpstr>
      <vt:lpstr>Data Governance vs. Data Management</vt:lpstr>
      <vt:lpstr>Data Management Backgrounder: Data Quality</vt:lpstr>
      <vt:lpstr>Data Management Backgrounder: Data Integration</vt:lpstr>
      <vt:lpstr>Data Management Backgrounder: Data Federation</vt:lpstr>
      <vt:lpstr>Data Management Backgrounder: Data Governance</vt:lpstr>
      <vt:lpstr>Data Management Backgrounder: Master Data Management</vt:lpstr>
      <vt:lpstr>Data Management Maturity (DMM) Model Integration</vt:lpstr>
      <vt:lpstr>DMM and CMMI</vt:lpstr>
      <vt:lpstr>DMM and CMMI History</vt:lpstr>
      <vt:lpstr>Data Management Maturity Model</vt:lpstr>
      <vt:lpstr>Current Jeffco Operating Model Mappings to the DMM Model</vt:lpstr>
      <vt:lpstr>Future Desired State Jeffco Operating Model Mappings to the DMM Model</vt:lpstr>
      <vt:lpstr>DMM Model Capability Levels</vt:lpstr>
      <vt:lpstr>Information Management</vt:lpstr>
      <vt:lpstr>Data Governance vs. Information Management</vt:lpstr>
      <vt:lpstr>Key Information Management Dimensions</vt:lpstr>
      <vt:lpstr>Process Management</vt:lpstr>
      <vt:lpstr>Data Governance and Process Management</vt:lpstr>
      <vt:lpstr>Data Governance and Process Management Structure</vt:lpstr>
      <vt:lpstr>Relationship of Data Stewards and Process Stewards</vt:lpstr>
      <vt:lpstr>The Importance of Process Management</vt:lpstr>
      <vt:lpstr>Enterprise Architecture</vt:lpstr>
      <vt:lpstr>Data Governance relationship to Education Enterprise Architecture</vt:lpstr>
      <vt:lpstr>The Role of Data Governance in EEA</vt:lpstr>
      <vt:lpstr>Data Governance as an Element of EEA Governance</vt:lpstr>
      <vt:lpstr>Data Consumer Concerns</vt:lpstr>
      <vt:lpstr>PowerPoint Presentation</vt:lpstr>
      <vt:lpstr>References</vt:lpstr>
      <vt:lpstr>References</vt:lpstr>
      <vt:lpstr>References</vt:lpstr>
      <vt:lpstr>References</vt:lpstr>
      <vt:lpstr>References</vt:lpstr>
    </vt:vector>
  </TitlesOfParts>
  <Company>CMS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JohnsonPL</dc:creator>
  <cp:lastModifiedBy>Rozzelle, Rick</cp:lastModifiedBy>
  <cp:revision>909</cp:revision>
  <dcterms:created xsi:type="dcterms:W3CDTF">2003-08-13T11:54:27Z</dcterms:created>
  <dcterms:modified xsi:type="dcterms:W3CDTF">2017-09-27T17:34:49Z</dcterms:modified>
</cp:coreProperties>
</file>